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85" r:id="rId3"/>
    <p:sldId id="257" r:id="rId4"/>
    <p:sldId id="279" r:id="rId5"/>
    <p:sldId id="280" r:id="rId6"/>
    <p:sldId id="286" r:id="rId7"/>
    <p:sldId id="291" r:id="rId8"/>
    <p:sldId id="287" r:id="rId9"/>
    <p:sldId id="278" r:id="rId10"/>
    <p:sldId id="293" r:id="rId11"/>
    <p:sldId id="289" r:id="rId12"/>
    <p:sldId id="292" r:id="rId13"/>
    <p:sldId id="290" r:id="rId14"/>
    <p:sldId id="28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1" autoAdjust="0"/>
    <p:restoredTop sz="89988" autoAdjust="0"/>
  </p:normalViewPr>
  <p:slideViewPr>
    <p:cSldViewPr>
      <p:cViewPr>
        <p:scale>
          <a:sx n="70" d="100"/>
          <a:sy n="70" d="100"/>
        </p:scale>
        <p:origin x="-1258" y="-144"/>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ad.ufl.edu\IFAS\CALS\Unit\Statewide%20Programs%20(REC)\Enrollment%20&amp;%20SCH\REC%20enrollment%20summary%202006+.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ad.ufl.edu\IFAS\CALS\Unit\Statewide%20Programs%20(REC)\Enrollment%20&amp;%20SCH\REC%20enrollment%20summary%202006+.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ad.ufl.edu\IFAS\CALS\Unit\Statewide%20Programs%20(REC)\Enrollment%20&amp;%20SCH\REC%20enrollment%20summary%202006+.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manualLayout>
          <c:layoutTarget val="inner"/>
          <c:xMode val="edge"/>
          <c:yMode val="edge"/>
          <c:x val="9.606913047159428E-2"/>
          <c:y val="0.17912938439513323"/>
          <c:w val="0.81388888888889288"/>
          <c:h val="0.79572107540611992"/>
        </c:manualLayout>
      </c:layout>
      <c:pie3DChart>
        <c:varyColors val="1"/>
        <c:ser>
          <c:idx val="0"/>
          <c:order val="0"/>
          <c:explosion val="25"/>
          <c:dPt>
            <c:idx val="0"/>
            <c:explosion val="8"/>
          </c:dPt>
          <c:dPt>
            <c:idx val="1"/>
            <c:explosion val="24"/>
          </c:dPt>
          <c:dPt>
            <c:idx val="2"/>
            <c:explosion val="16"/>
          </c:dPt>
          <c:dLbls>
            <c:dLbl>
              <c:idx val="0"/>
              <c:layout>
                <c:manualLayout>
                  <c:x val="-1.666666666666668E-2"/>
                  <c:y val="-0.19907407407407418"/>
                </c:manualLayout>
              </c:layout>
              <c:dLblPos val="bestFit"/>
              <c:showCatName val="1"/>
              <c:showPercent val="1"/>
            </c:dLbl>
            <c:dLbl>
              <c:idx val="1"/>
              <c:layout>
                <c:manualLayout>
                  <c:x val="-2.5000000000000105E-2"/>
                  <c:y val="5.0925925925926215E-2"/>
                </c:manualLayout>
              </c:layout>
              <c:dLblPos val="bestFit"/>
              <c:showCatName val="1"/>
              <c:showPercent val="1"/>
            </c:dLbl>
            <c:dLbl>
              <c:idx val="2"/>
              <c:layout>
                <c:manualLayout>
                  <c:x val="-5.0000000000000114E-2"/>
                  <c:y val="-3.2407407407407787E-2"/>
                </c:manualLayout>
              </c:layout>
              <c:dLblPos val="bestFit"/>
              <c:showCatName val="1"/>
              <c:showPercent val="1"/>
            </c:dLbl>
            <c:txPr>
              <a:bodyPr/>
              <a:lstStyle/>
              <a:p>
                <a:pPr>
                  <a:defRPr sz="1200" b="1"/>
                </a:pPr>
                <a:endParaRPr lang="en-US"/>
              </a:p>
            </c:txPr>
            <c:dLblPos val="outEnd"/>
            <c:showCatName val="1"/>
            <c:showPercent val="1"/>
            <c:showLeaderLines val="1"/>
          </c:dLbls>
          <c:cat>
            <c:strRef>
              <c:f>'[1]April 2009'!$L$3:$N$3</c:f>
              <c:strCache>
                <c:ptCount val="3"/>
                <c:pt idx="0">
                  <c:v>degree-seeking</c:v>
                </c:pt>
                <c:pt idx="1">
                  <c:v>non-degree</c:v>
                </c:pt>
                <c:pt idx="2">
                  <c:v>grad</c:v>
                </c:pt>
              </c:strCache>
            </c:strRef>
          </c:cat>
          <c:val>
            <c:numRef>
              <c:f>'[1]April 2009'!$L$4:$N$4</c:f>
              <c:numCache>
                <c:formatCode>General</c:formatCode>
                <c:ptCount val="3"/>
                <c:pt idx="0">
                  <c:v>86</c:v>
                </c:pt>
                <c:pt idx="1">
                  <c:v>49</c:v>
                </c:pt>
                <c:pt idx="2">
                  <c:v>87</c:v>
                </c:pt>
              </c:numCache>
            </c:numRef>
          </c:val>
        </c:ser>
      </c:pie3DChart>
      <c:spPr>
        <a:noFill/>
        <a:ln w="25400">
          <a:noFill/>
        </a:ln>
      </c:spPr>
    </c:plotArea>
    <c:plotVisOnly val="1"/>
    <c:dispBlanksAs val="zero"/>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manualLayout>
          <c:layoutTarget val="inner"/>
          <c:xMode val="edge"/>
          <c:yMode val="edge"/>
          <c:x val="9.3055555555556793E-2"/>
          <c:y val="0.22303378744323626"/>
          <c:w val="0.7841649645301384"/>
          <c:h val="0.75992042661334591"/>
        </c:manualLayout>
      </c:layout>
      <c:pie3DChart>
        <c:varyColors val="1"/>
        <c:ser>
          <c:idx val="0"/>
          <c:order val="0"/>
          <c:explosion val="25"/>
          <c:dLbls>
            <c:dLbl>
              <c:idx val="3"/>
              <c:layout>
                <c:manualLayout>
                  <c:x val="4.6153864790577266E-2"/>
                  <c:y val="0.18884120171673946"/>
                </c:manualLayout>
              </c:layout>
              <c:dLblPos val="bestFit"/>
              <c:showCatName val="1"/>
              <c:showPercent val="1"/>
            </c:dLbl>
            <c:txPr>
              <a:bodyPr/>
              <a:lstStyle/>
              <a:p>
                <a:pPr>
                  <a:defRPr sz="1200" b="1"/>
                </a:pPr>
                <a:endParaRPr lang="en-US"/>
              </a:p>
            </c:txPr>
            <c:dLblPos val="outEnd"/>
            <c:showCatName val="1"/>
            <c:showPercent val="1"/>
            <c:showLeaderLines val="1"/>
          </c:dLbls>
          <c:cat>
            <c:strRef>
              <c:f>'[1]Fall 2009'!$A$25:$A$29</c:f>
              <c:strCache>
                <c:ptCount val="5"/>
                <c:pt idx="0">
                  <c:v>APK</c:v>
                </c:pt>
                <c:pt idx="1">
                  <c:v>FTL</c:v>
                </c:pt>
                <c:pt idx="2">
                  <c:v>FTP</c:v>
                </c:pt>
                <c:pt idx="3">
                  <c:v>HPC</c:v>
                </c:pt>
                <c:pt idx="4">
                  <c:v>MIL</c:v>
                </c:pt>
              </c:strCache>
            </c:strRef>
          </c:cat>
          <c:val>
            <c:numRef>
              <c:f>'[1]Fall 2009'!$B$25:$B$29</c:f>
              <c:numCache>
                <c:formatCode>General</c:formatCode>
                <c:ptCount val="5"/>
                <c:pt idx="0">
                  <c:v>21</c:v>
                </c:pt>
                <c:pt idx="1">
                  <c:v>36</c:v>
                </c:pt>
                <c:pt idx="2">
                  <c:v>47</c:v>
                </c:pt>
                <c:pt idx="3">
                  <c:v>78</c:v>
                </c:pt>
                <c:pt idx="4">
                  <c:v>20</c:v>
                </c:pt>
              </c:numCache>
            </c:numRef>
          </c:val>
        </c:ser>
      </c:pie3DChart>
      <c:spPr>
        <a:noFill/>
        <a:ln w="25400">
          <a:noFill/>
        </a:ln>
      </c:spPr>
    </c:plotArea>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manualLayout>
          <c:layoutTarget val="inner"/>
          <c:xMode val="edge"/>
          <c:yMode val="edge"/>
          <c:x val="2.1715485564304481E-2"/>
          <c:y val="6.8032367323379181E-2"/>
          <c:w val="0.88127491122433221"/>
          <c:h val="0.8252077411485389"/>
        </c:manualLayout>
      </c:layout>
      <c:pie3DChart>
        <c:varyColors val="1"/>
        <c:ser>
          <c:idx val="0"/>
          <c:order val="0"/>
          <c:explosion val="25"/>
          <c:dLbls>
            <c:dLbl>
              <c:idx val="1"/>
              <c:layout>
                <c:manualLayout>
                  <c:x val="4.5144603983325704E-2"/>
                  <c:y val="-0.24728852876792973"/>
                </c:manualLayout>
              </c:layout>
              <c:dLblPos val="bestFit"/>
              <c:showCatName val="1"/>
              <c:showPercent val="1"/>
            </c:dLbl>
            <c:dLbl>
              <c:idx val="2"/>
              <c:layout>
                <c:manualLayout>
                  <c:x val="5.8190520302609232E-2"/>
                  <c:y val="-7.2199170124481321E-2"/>
                </c:manualLayout>
              </c:layout>
              <c:dLblPos val="bestFit"/>
              <c:showCatName val="1"/>
              <c:showPercent val="1"/>
            </c:dLbl>
            <c:dLbl>
              <c:idx val="3"/>
              <c:layout>
                <c:manualLayout>
                  <c:x val="-1.9374031187278061E-2"/>
                  <c:y val="3.8374663747944369E-2"/>
                </c:manualLayout>
              </c:layout>
              <c:dLblPos val="bestFit"/>
              <c:showCatName val="1"/>
              <c:showPercent val="1"/>
            </c:dLbl>
            <c:dLbl>
              <c:idx val="4"/>
              <c:layout>
                <c:manualLayout>
                  <c:x val="-4.1218094796973907E-2"/>
                  <c:y val="2.1023513139695714E-2"/>
                </c:manualLayout>
              </c:layout>
              <c:dLblPos val="bestFit"/>
              <c:showCatName val="1"/>
              <c:showPercent val="1"/>
            </c:dLbl>
            <c:txPr>
              <a:bodyPr/>
              <a:lstStyle/>
              <a:p>
                <a:pPr>
                  <a:defRPr sz="1200" b="1"/>
                </a:pPr>
                <a:endParaRPr lang="en-US"/>
              </a:p>
            </c:txPr>
            <c:showCatName val="1"/>
            <c:showPercent val="1"/>
            <c:showLeaderLines val="1"/>
          </c:dLbls>
          <c:cat>
            <c:strRef>
              <c:f>'charts spring 10 data'!$A$29:$A$36</c:f>
              <c:strCache>
                <c:ptCount val="8"/>
                <c:pt idx="0">
                  <c:v>LNH</c:v>
                </c:pt>
                <c:pt idx="1">
                  <c:v>ENY</c:v>
                </c:pt>
                <c:pt idx="2">
                  <c:v>GEO</c:v>
                </c:pt>
                <c:pt idx="3">
                  <c:v>Golf</c:v>
                </c:pt>
                <c:pt idx="4">
                  <c:v>SWS</c:v>
                </c:pt>
                <c:pt idx="5">
                  <c:v>FRE</c:v>
                </c:pt>
                <c:pt idx="6">
                  <c:v>NRC</c:v>
                </c:pt>
                <c:pt idx="7">
                  <c:v>Ag Ed</c:v>
                </c:pt>
              </c:strCache>
            </c:strRef>
          </c:cat>
          <c:val>
            <c:numRef>
              <c:f>'charts spring 10 data'!$B$29:$B$36</c:f>
              <c:numCache>
                <c:formatCode>General</c:formatCode>
                <c:ptCount val="8"/>
                <c:pt idx="0">
                  <c:v>20</c:v>
                </c:pt>
                <c:pt idx="1">
                  <c:v>0</c:v>
                </c:pt>
                <c:pt idx="2">
                  <c:v>3</c:v>
                </c:pt>
                <c:pt idx="3">
                  <c:v>0</c:v>
                </c:pt>
                <c:pt idx="4">
                  <c:v>5</c:v>
                </c:pt>
                <c:pt idx="5">
                  <c:v>1</c:v>
                </c:pt>
                <c:pt idx="6">
                  <c:v>20</c:v>
                </c:pt>
                <c:pt idx="7">
                  <c:v>13</c:v>
                </c:pt>
              </c:numCache>
            </c:numRef>
          </c:val>
        </c:ser>
      </c:pie3DChart>
      <c:spPr>
        <a:noFill/>
        <a:ln w="25400">
          <a:noFill/>
        </a:ln>
      </c:spPr>
    </c:plotArea>
    <c:plotVisOnly val="1"/>
    <c:dispBlanksAs val="zero"/>
  </c:chart>
  <c:externalData r:id="rId1"/>
</c:chartSpace>
</file>

<file path=ppt/drawings/drawing1.xml><?xml version="1.0" encoding="utf-8"?>
<c:userShapes xmlns:c="http://schemas.openxmlformats.org/drawingml/2006/chart">
  <cdr:relSizeAnchor xmlns:cdr="http://schemas.openxmlformats.org/drawingml/2006/chartDrawing">
    <cdr:from>
      <cdr:x>0.31818</cdr:x>
      <cdr:y>0.02174</cdr:y>
    </cdr:from>
    <cdr:to>
      <cdr:x>0.72027</cdr:x>
      <cdr:y>0.10823</cdr:y>
    </cdr:to>
    <cdr:sp macro="" textlink="">
      <cdr:nvSpPr>
        <cdr:cNvPr id="2" name="TextBox 1"/>
        <cdr:cNvSpPr txBox="1"/>
      </cdr:nvSpPr>
      <cdr:spPr>
        <a:xfrm xmlns:a="http://schemas.openxmlformats.org/drawingml/2006/main">
          <a:off x="1600200" y="76200"/>
          <a:ext cx="2022191" cy="30316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800" b="1" baseline="0" dirty="0"/>
            <a:t>170 </a:t>
          </a:r>
          <a:r>
            <a:rPr lang="en-US" sz="1800" b="1" dirty="0"/>
            <a:t>Total Students</a:t>
          </a:r>
        </a:p>
        <a:p xmlns:a="http://schemas.openxmlformats.org/drawingml/2006/main">
          <a:endParaRPr lang="en-US" sz="18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2AE793-7D1B-4810-B47E-021A703DF879}" type="datetimeFigureOut">
              <a:rPr lang="en-US" smtClean="0"/>
              <a:pPr/>
              <a:t>7/2/2010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5E2782-2208-4D8A-B0D7-5B7BA2042EC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7B295-22C3-47BA-B964-C36F2577A065}" type="datetimeFigureOut">
              <a:rPr lang="en-US" smtClean="0"/>
              <a:pPr/>
              <a:t>7/2/2010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EBAEA3-8D4B-42B3-A160-3EFD25A2286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Broadband traffic increase</a:t>
            </a:r>
          </a:p>
          <a:p>
            <a:r>
              <a:rPr lang="en-US" dirty="0" smtClean="0"/>
              <a:t>Scheduling – 4 nights per week, 3 hrs at a time</a:t>
            </a:r>
            <a:endParaRPr lang="en-US" dirty="0"/>
          </a:p>
        </p:txBody>
      </p:sp>
      <p:sp>
        <p:nvSpPr>
          <p:cNvPr id="4" name="Slide Number Placeholder 3"/>
          <p:cNvSpPr>
            <a:spLocks noGrp="1"/>
          </p:cNvSpPr>
          <p:nvPr>
            <p:ph type="sldNum" sz="quarter" idx="10"/>
          </p:nvPr>
        </p:nvSpPr>
        <p:spPr/>
        <p:txBody>
          <a:bodyPr/>
          <a:lstStyle/>
          <a:p>
            <a:fld id="{6CEBAEA3-8D4B-42B3-A160-3EFD25A22864}"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Age of IVC peaked somewhere in late 1990’s, early 2000’s, then lost ground substantially as internet platforms improved</a:t>
            </a:r>
            <a:r>
              <a:rPr lang="en-US" baseline="0" dirty="0" smtClean="0"/>
              <a:t> over the last decade.</a:t>
            </a:r>
            <a:endParaRPr lang="en-US" dirty="0"/>
          </a:p>
        </p:txBody>
      </p:sp>
      <p:sp>
        <p:nvSpPr>
          <p:cNvPr id="4" name="Slide Number Placeholder 3"/>
          <p:cNvSpPr>
            <a:spLocks noGrp="1"/>
          </p:cNvSpPr>
          <p:nvPr>
            <p:ph type="sldNum" sz="quarter" idx="10"/>
          </p:nvPr>
        </p:nvSpPr>
        <p:spPr/>
        <p:txBody>
          <a:bodyPr/>
          <a:lstStyle/>
          <a:p>
            <a:fld id="{6CEBAEA3-8D4B-42B3-A160-3EFD25A22864}"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 back and show that means of </a:t>
            </a:r>
            <a:r>
              <a:rPr lang="en-US" dirty="0" err="1" smtClean="0"/>
              <a:t>live+remote</a:t>
            </a:r>
            <a:r>
              <a:rPr lang="en-US" dirty="0" smtClean="0"/>
              <a:t> in P&amp;T would be basically the same</a:t>
            </a:r>
            <a:r>
              <a:rPr lang="en-US" baseline="0" dirty="0" smtClean="0"/>
              <a:t> as CALS means.</a:t>
            </a:r>
            <a:endParaRPr lang="en-US" dirty="0"/>
          </a:p>
        </p:txBody>
      </p:sp>
      <p:sp>
        <p:nvSpPr>
          <p:cNvPr id="4" name="Slide Number Placeholder 3"/>
          <p:cNvSpPr>
            <a:spLocks noGrp="1"/>
          </p:cNvSpPr>
          <p:nvPr>
            <p:ph type="sldNum" sz="quarter" idx="10"/>
          </p:nvPr>
        </p:nvSpPr>
        <p:spPr/>
        <p:txBody>
          <a:bodyPr/>
          <a:lstStyle/>
          <a:p>
            <a:fld id="{6CEBAEA3-8D4B-42B3-A160-3EFD25A22864}"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Clow</a:t>
            </a:r>
            <a:r>
              <a:rPr lang="en-US" dirty="0" smtClean="0"/>
              <a:t> 1999 – J. Marketing Ed. 21:97. UNC-Pembroke; several business courses at grad and undergrad level. Statistically lower </a:t>
            </a:r>
            <a:r>
              <a:rPr lang="en-US" dirty="0" err="1" smtClean="0"/>
              <a:t>evals</a:t>
            </a:r>
            <a:r>
              <a:rPr lang="en-US" dirty="0" smtClean="0"/>
              <a:t> from remote sites 75% of the questions,</a:t>
            </a:r>
            <a:r>
              <a:rPr lang="en-US" baseline="0" dirty="0" smtClean="0"/>
              <a:t> mostly from undergrads, not grads.</a:t>
            </a:r>
          </a:p>
          <a:p>
            <a:endParaRPr lang="en-US" baseline="0" dirty="0" smtClean="0"/>
          </a:p>
          <a:p>
            <a:r>
              <a:rPr lang="en-US" baseline="0" dirty="0" smtClean="0"/>
              <a:t>Chisholm et al 2000 – Amer. J. </a:t>
            </a:r>
            <a:r>
              <a:rPr lang="en-US" baseline="0" dirty="0" err="1" smtClean="0"/>
              <a:t>Pharmaceut</a:t>
            </a:r>
            <a:r>
              <a:rPr lang="en-US" baseline="0" dirty="0" smtClean="0"/>
              <a:t>. Ed 64:152.  Two </a:t>
            </a:r>
            <a:r>
              <a:rPr lang="en-US" baseline="0" dirty="0" err="1" smtClean="0"/>
              <a:t>Pharm</a:t>
            </a:r>
            <a:r>
              <a:rPr lang="en-US" baseline="0" dirty="0" smtClean="0"/>
              <a:t> courses delivered between MCG-Augusta and UGA-Athens. 73% of the time, live was better than remote, but not statistically </a:t>
            </a:r>
            <a:r>
              <a:rPr lang="en-US" baseline="0" dirty="0" err="1" smtClean="0"/>
              <a:t>signif</a:t>
            </a:r>
            <a:r>
              <a:rPr lang="en-US" baseline="0" dirty="0" smtClean="0"/>
              <a: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Spooner et al. (1999) reviewed 11 studies conducted prior to 1999 and found that six showed no differences in student evaluations between live and remote IVC sites, three showed IVC worse than live, and two showed IVC better than live instruction.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Another way to say last question – if faculty had received proper training, would the results have turned out this way?</a:t>
            </a:r>
          </a:p>
          <a:p>
            <a:endParaRPr lang="en-US" dirty="0"/>
          </a:p>
        </p:txBody>
      </p:sp>
      <p:sp>
        <p:nvSpPr>
          <p:cNvPr id="4" name="Slide Number Placeholder 3"/>
          <p:cNvSpPr>
            <a:spLocks noGrp="1"/>
          </p:cNvSpPr>
          <p:nvPr>
            <p:ph type="sldNum" sz="quarter" idx="10"/>
          </p:nvPr>
        </p:nvSpPr>
        <p:spPr/>
        <p:txBody>
          <a:bodyPr/>
          <a:lstStyle/>
          <a:p>
            <a:fld id="{6CEBAEA3-8D4B-42B3-A160-3EFD25A22864}"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Allen and Bernard papers – meta analyses</a:t>
            </a:r>
            <a:r>
              <a:rPr lang="en-US" baseline="0" dirty="0" smtClean="0"/>
              <a:t> of satisfaction and achievement, de </a:t>
            </a:r>
            <a:r>
              <a:rPr lang="en-US" baseline="0" dirty="0" err="1" smtClean="0"/>
              <a:t>vs</a:t>
            </a:r>
            <a:r>
              <a:rPr lang="en-US" baseline="0" dirty="0" smtClean="0"/>
              <a:t> F2F</a:t>
            </a:r>
            <a:endParaRPr lang="en-US" dirty="0"/>
          </a:p>
        </p:txBody>
      </p:sp>
      <p:sp>
        <p:nvSpPr>
          <p:cNvPr id="4" name="Slide Number Placeholder 3"/>
          <p:cNvSpPr>
            <a:spLocks noGrp="1"/>
          </p:cNvSpPr>
          <p:nvPr>
            <p:ph type="sldNum" sz="quarter" idx="10"/>
          </p:nvPr>
        </p:nvSpPr>
        <p:spPr/>
        <p:txBody>
          <a:bodyPr/>
          <a:lstStyle/>
          <a:p>
            <a:fld id="{6CEBAEA3-8D4B-42B3-A160-3EFD25A22864}"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A1DAFB-5E0B-4D70-A4F2-537989DDF4B6}" type="datetimeFigureOut">
              <a:rPr lang="en-US" smtClean="0"/>
              <a:pPr/>
              <a:t>7/2/2010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1190C-AC1B-4958-88DE-74F42AF96FC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1DAFB-5E0B-4D70-A4F2-537989DDF4B6}" type="datetimeFigureOut">
              <a:rPr lang="en-US" smtClean="0"/>
              <a:pPr/>
              <a:t>7/2/2010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1190C-AC1B-4958-88DE-74F42AF96F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1DAFB-5E0B-4D70-A4F2-537989DDF4B6}" type="datetimeFigureOut">
              <a:rPr lang="en-US" smtClean="0"/>
              <a:pPr/>
              <a:t>7/2/2010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1190C-AC1B-4958-88DE-74F42AF96F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1DAFB-5E0B-4D70-A4F2-537989DDF4B6}" type="datetimeFigureOut">
              <a:rPr lang="en-US" smtClean="0"/>
              <a:pPr/>
              <a:t>7/2/2010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1190C-AC1B-4958-88DE-74F42AF96F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A1DAFB-5E0B-4D70-A4F2-537989DDF4B6}" type="datetimeFigureOut">
              <a:rPr lang="en-US" smtClean="0"/>
              <a:pPr/>
              <a:t>7/2/2010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1190C-AC1B-4958-88DE-74F42AF96FC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A1DAFB-5E0B-4D70-A4F2-537989DDF4B6}" type="datetimeFigureOut">
              <a:rPr lang="en-US" smtClean="0"/>
              <a:pPr/>
              <a:t>7/2/2010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1190C-AC1B-4958-88DE-74F42AF96F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A1DAFB-5E0B-4D70-A4F2-537989DDF4B6}" type="datetimeFigureOut">
              <a:rPr lang="en-US" smtClean="0"/>
              <a:pPr/>
              <a:t>7/2/2010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61190C-AC1B-4958-88DE-74F42AF96FC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A1DAFB-5E0B-4D70-A4F2-537989DDF4B6}" type="datetimeFigureOut">
              <a:rPr lang="en-US" smtClean="0"/>
              <a:pPr/>
              <a:t>7/2/2010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1190C-AC1B-4958-88DE-74F42AF96FC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1DAFB-5E0B-4D70-A4F2-537989DDF4B6}" type="datetimeFigureOut">
              <a:rPr lang="en-US" smtClean="0"/>
              <a:pPr/>
              <a:t>7/2/2010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61190C-AC1B-4958-88DE-74F42AF96F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1DAFB-5E0B-4D70-A4F2-537989DDF4B6}" type="datetimeFigureOut">
              <a:rPr lang="en-US" smtClean="0"/>
              <a:pPr/>
              <a:t>7/2/2010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1190C-AC1B-4958-88DE-74F42AF96F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1DAFB-5E0B-4D70-A4F2-537989DDF4B6}" type="datetimeFigureOut">
              <a:rPr lang="en-US" smtClean="0"/>
              <a:pPr/>
              <a:t>7/2/2010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1190C-AC1B-4958-88DE-74F42AF96FC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1DAFB-5E0B-4D70-A4F2-537989DDF4B6}" type="datetimeFigureOut">
              <a:rPr lang="en-US" smtClean="0"/>
              <a:pPr/>
              <a:t>7/2/2010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1190C-AC1B-4958-88DE-74F42AF96F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ebdev.ifas.ufl.edu/icsvideo/CALSRecruit/CALS_pierce.html"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1470025"/>
          </a:xfrm>
        </p:spPr>
        <p:txBody>
          <a:bodyPr>
            <a:normAutofit fontScale="90000"/>
          </a:bodyPr>
          <a:lstStyle/>
          <a:p>
            <a:r>
              <a:rPr lang="en-US" sz="3600" b="1" dirty="0" smtClean="0"/>
              <a:t>Student Evaluation Scores for Courses Delivered by Interactive Videoconferencing</a:t>
            </a:r>
            <a:endParaRPr lang="en-US" sz="3600" dirty="0"/>
          </a:p>
        </p:txBody>
      </p:sp>
      <p:pic>
        <p:nvPicPr>
          <p:cNvPr id="1026" name="Picture 2"/>
          <p:cNvPicPr>
            <a:picLocks noChangeAspect="1" noChangeArrowheads="1"/>
          </p:cNvPicPr>
          <p:nvPr/>
        </p:nvPicPr>
        <p:blipFill>
          <a:blip r:embed="rId2" cstate="print"/>
          <a:srcRect/>
          <a:stretch>
            <a:fillRect/>
          </a:stretch>
        </p:blipFill>
        <p:spPr bwMode="auto">
          <a:xfrm>
            <a:off x="4038600" y="1676400"/>
            <a:ext cx="4614853" cy="3721494"/>
          </a:xfrm>
          <a:prstGeom prst="rect">
            <a:avLst/>
          </a:prstGeom>
          <a:noFill/>
          <a:ln w="9525">
            <a:noFill/>
            <a:miter lim="800000"/>
            <a:headEnd/>
            <a:tailEnd/>
          </a:ln>
          <a:effectLst/>
        </p:spPr>
      </p:pic>
      <p:sp>
        <p:nvSpPr>
          <p:cNvPr id="3" name="TextBox 2"/>
          <p:cNvSpPr txBox="1"/>
          <p:nvPr/>
        </p:nvSpPr>
        <p:spPr>
          <a:xfrm>
            <a:off x="152401" y="2438400"/>
            <a:ext cx="6476999" cy="3970318"/>
          </a:xfrm>
          <a:prstGeom prst="rect">
            <a:avLst/>
          </a:prstGeom>
          <a:noFill/>
        </p:spPr>
        <p:txBody>
          <a:bodyPr wrap="square" rtlCol="0">
            <a:spAutoFit/>
          </a:bodyPr>
          <a:lstStyle/>
          <a:p>
            <a:r>
              <a:rPr lang="en-US" sz="2800" i="1" dirty="0" smtClean="0"/>
              <a:t>Mark Rieger</a:t>
            </a:r>
          </a:p>
          <a:p>
            <a:r>
              <a:rPr lang="en-US" sz="2800" i="1" dirty="0" smtClean="0"/>
              <a:t>Kirby </a:t>
            </a:r>
            <a:r>
              <a:rPr lang="en-US" sz="2800" i="1" dirty="0" err="1" smtClean="0"/>
              <a:t>Barrick</a:t>
            </a:r>
            <a:endParaRPr lang="en-US" sz="2800" i="1" dirty="0" smtClean="0"/>
          </a:p>
          <a:p>
            <a:r>
              <a:rPr lang="en-US" sz="2800" i="1" dirty="0" smtClean="0"/>
              <a:t>Elaine Turner</a:t>
            </a:r>
          </a:p>
          <a:p>
            <a:endParaRPr lang="en-US" sz="2800" i="1" dirty="0" smtClean="0"/>
          </a:p>
          <a:p>
            <a:endParaRPr lang="en-US" sz="2800" i="1" dirty="0" smtClean="0"/>
          </a:p>
          <a:p>
            <a:endParaRPr lang="en-US" sz="2800" i="1" dirty="0" smtClean="0"/>
          </a:p>
          <a:p>
            <a:endParaRPr lang="en-US" sz="2800" i="1" dirty="0" smtClean="0"/>
          </a:p>
          <a:p>
            <a:r>
              <a:rPr lang="en-US" sz="2800" i="1" dirty="0" smtClean="0"/>
              <a:t>College of Agricultural and Life Sciences</a:t>
            </a:r>
          </a:p>
          <a:p>
            <a:r>
              <a:rPr lang="en-US" sz="2800" i="1" dirty="0" smtClean="0"/>
              <a:t>University of Florida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Results</a:t>
            </a:r>
            <a:endParaRPr lang="en-US" dirty="0"/>
          </a:p>
        </p:txBody>
      </p:sp>
      <p:sp>
        <p:nvSpPr>
          <p:cNvPr id="4" name="TextBox 3"/>
          <p:cNvSpPr txBox="1"/>
          <p:nvPr/>
        </p:nvSpPr>
        <p:spPr>
          <a:xfrm>
            <a:off x="6346439" y="6457890"/>
            <a:ext cx="2797561" cy="400110"/>
          </a:xfrm>
          <a:prstGeom prst="rect">
            <a:avLst/>
          </a:prstGeom>
          <a:noFill/>
        </p:spPr>
        <p:txBody>
          <a:bodyPr wrap="none" rtlCol="0">
            <a:spAutoFit/>
          </a:bodyPr>
          <a:lstStyle/>
          <a:p>
            <a:r>
              <a:rPr lang="en-US" dirty="0" smtClean="0"/>
              <a:t>From 2005-2008, n=22</a:t>
            </a:r>
          </a:p>
        </p:txBody>
      </p:sp>
      <p:graphicFrame>
        <p:nvGraphicFramePr>
          <p:cNvPr id="5" name="Table 4"/>
          <p:cNvGraphicFramePr>
            <a:graphicFrameLocks noGrp="1"/>
          </p:cNvGraphicFramePr>
          <p:nvPr/>
        </p:nvGraphicFramePr>
        <p:xfrm>
          <a:off x="304800" y="1905000"/>
          <a:ext cx="8382001" cy="2489200"/>
        </p:xfrm>
        <a:graphic>
          <a:graphicData uri="http://schemas.openxmlformats.org/drawingml/2006/table">
            <a:tbl>
              <a:tblPr firstRow="1" bandRow="1">
                <a:tableStyleId>{5C22544A-7EE6-4342-B048-85BDC9FD1C3A}</a:tableStyleId>
              </a:tblPr>
              <a:tblGrid>
                <a:gridCol w="2971800"/>
                <a:gridCol w="2878138"/>
                <a:gridCol w="2532063"/>
              </a:tblGrid>
              <a:tr h="622300">
                <a:tc>
                  <a:txBody>
                    <a:bodyPr/>
                    <a:lstStyle/>
                    <a:p>
                      <a:endParaRPr lang="en-US" sz="2400" dirty="0"/>
                    </a:p>
                  </a:txBody>
                  <a:tcPr/>
                </a:tc>
                <a:tc>
                  <a:txBody>
                    <a:bodyPr/>
                    <a:lstStyle/>
                    <a:p>
                      <a:r>
                        <a:rPr lang="en-US" sz="2400" dirty="0" smtClean="0"/>
                        <a:t>10. Instructor overall</a:t>
                      </a:r>
                      <a:endParaRPr lang="en-US" sz="2400" dirty="0"/>
                    </a:p>
                  </a:txBody>
                  <a:tcPr/>
                </a:tc>
                <a:tc>
                  <a:txBody>
                    <a:bodyPr/>
                    <a:lstStyle/>
                    <a:p>
                      <a:r>
                        <a:rPr lang="en-US" sz="2400" dirty="0" smtClean="0"/>
                        <a:t>11. Course overall</a:t>
                      </a:r>
                      <a:endParaRPr lang="en-US" sz="2400" dirty="0"/>
                    </a:p>
                  </a:txBody>
                  <a:tcPr/>
                </a:tc>
              </a:tr>
              <a:tr h="622300">
                <a:tc>
                  <a:txBody>
                    <a:bodyPr/>
                    <a:lstStyle/>
                    <a:p>
                      <a:r>
                        <a:rPr lang="en-US" sz="2400" dirty="0" smtClean="0"/>
                        <a:t>Live site</a:t>
                      </a:r>
                      <a:endParaRPr lang="en-US" sz="2400" dirty="0"/>
                    </a:p>
                  </a:txBody>
                  <a:tcPr/>
                </a:tc>
                <a:tc>
                  <a:txBody>
                    <a:bodyPr/>
                    <a:lstStyle/>
                    <a:p>
                      <a:pPr algn="ctr"/>
                      <a:r>
                        <a:rPr lang="en-US" sz="2400" dirty="0" smtClean="0"/>
                        <a:t>4.59</a:t>
                      </a:r>
                      <a:endParaRPr lang="en-US" sz="2400" dirty="0"/>
                    </a:p>
                  </a:txBody>
                  <a:tcPr/>
                </a:tc>
                <a:tc>
                  <a:txBody>
                    <a:bodyPr/>
                    <a:lstStyle/>
                    <a:p>
                      <a:pPr algn="ctr"/>
                      <a:r>
                        <a:rPr lang="en-US" sz="2400" dirty="0" smtClean="0"/>
                        <a:t>4.44</a:t>
                      </a:r>
                      <a:endParaRPr lang="en-US" sz="2400" dirty="0"/>
                    </a:p>
                  </a:txBody>
                  <a:tcPr/>
                </a:tc>
              </a:tr>
              <a:tr h="622300">
                <a:tc>
                  <a:txBody>
                    <a:bodyPr/>
                    <a:lstStyle/>
                    <a:p>
                      <a:r>
                        <a:rPr lang="en-US" sz="2400" dirty="0" smtClean="0">
                          <a:solidFill>
                            <a:srgbClr val="FF0000"/>
                          </a:solidFill>
                        </a:rPr>
                        <a:t>CALS mean (Fall 2008)</a:t>
                      </a:r>
                      <a:endParaRPr lang="en-US" sz="2400" dirty="0">
                        <a:solidFill>
                          <a:srgbClr val="FF0000"/>
                        </a:solidFill>
                      </a:endParaRPr>
                    </a:p>
                  </a:txBody>
                  <a:tcPr/>
                </a:tc>
                <a:tc>
                  <a:txBody>
                    <a:bodyPr/>
                    <a:lstStyle/>
                    <a:p>
                      <a:pPr algn="ctr"/>
                      <a:r>
                        <a:rPr lang="en-US" sz="2400" dirty="0" smtClean="0">
                          <a:solidFill>
                            <a:srgbClr val="FF0000"/>
                          </a:solidFill>
                        </a:rPr>
                        <a:t>4.35</a:t>
                      </a:r>
                      <a:endParaRPr lang="en-US" sz="2400" dirty="0">
                        <a:solidFill>
                          <a:srgbClr val="FF0000"/>
                        </a:solidFill>
                      </a:endParaRPr>
                    </a:p>
                  </a:txBody>
                  <a:tcPr/>
                </a:tc>
                <a:tc>
                  <a:txBody>
                    <a:bodyPr/>
                    <a:lstStyle/>
                    <a:p>
                      <a:pPr algn="ctr"/>
                      <a:r>
                        <a:rPr lang="en-US" sz="2400" dirty="0" smtClean="0">
                          <a:solidFill>
                            <a:srgbClr val="FF0000"/>
                          </a:solidFill>
                        </a:rPr>
                        <a:t>4.16</a:t>
                      </a:r>
                      <a:endParaRPr lang="en-US" sz="2400" dirty="0">
                        <a:solidFill>
                          <a:srgbClr val="FF0000"/>
                        </a:solidFill>
                      </a:endParaRPr>
                    </a:p>
                  </a:txBody>
                  <a:tcPr/>
                </a:tc>
              </a:tr>
              <a:tr h="622300">
                <a:tc>
                  <a:txBody>
                    <a:bodyPr/>
                    <a:lstStyle/>
                    <a:p>
                      <a:r>
                        <a:rPr lang="en-US" sz="2400" dirty="0" smtClean="0"/>
                        <a:t>Remote site</a:t>
                      </a:r>
                      <a:endParaRPr lang="en-US" sz="2400" dirty="0"/>
                    </a:p>
                  </a:txBody>
                  <a:tcPr/>
                </a:tc>
                <a:tc>
                  <a:txBody>
                    <a:bodyPr/>
                    <a:lstStyle/>
                    <a:p>
                      <a:pPr algn="ctr"/>
                      <a:r>
                        <a:rPr lang="en-US" sz="2400" dirty="0" smtClean="0"/>
                        <a:t>4.28</a:t>
                      </a:r>
                      <a:endParaRPr lang="en-US" sz="2400" dirty="0"/>
                    </a:p>
                  </a:txBody>
                  <a:tcPr/>
                </a:tc>
                <a:tc>
                  <a:txBody>
                    <a:bodyPr/>
                    <a:lstStyle/>
                    <a:p>
                      <a:pPr algn="ctr"/>
                      <a:r>
                        <a:rPr lang="en-US" sz="2400" dirty="0" smtClean="0"/>
                        <a:t>4.01</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Faculty were right!</a:t>
            </a:r>
          </a:p>
          <a:p>
            <a:endParaRPr lang="en-US" dirty="0" smtClean="0"/>
          </a:p>
          <a:p>
            <a:endParaRPr lang="en-US" dirty="0" smtClean="0"/>
          </a:p>
          <a:p>
            <a:r>
              <a:rPr lang="en-US" u="sng" dirty="0" smtClean="0"/>
              <a:t>All ratings </a:t>
            </a:r>
            <a:r>
              <a:rPr lang="en-US" dirty="0" smtClean="0"/>
              <a:t>were close to college-wide means</a:t>
            </a:r>
          </a:p>
          <a:p>
            <a:pPr lvl="1"/>
            <a:r>
              <a:rPr lang="en-US" dirty="0" smtClean="0"/>
              <a:t>Practical significance? Serious disadvantage?</a:t>
            </a:r>
          </a:p>
          <a:p>
            <a:pPr lvl="1"/>
            <a:r>
              <a:rPr lang="en-US" dirty="0" smtClean="0"/>
              <a:t>Reasonable for faculty to address the issue</a:t>
            </a:r>
          </a:p>
          <a:p>
            <a:endParaRPr lang="en-US" dirty="0"/>
          </a:p>
        </p:txBody>
      </p:sp>
      <p:pic>
        <p:nvPicPr>
          <p:cNvPr id="1026" name="Picture 2" descr="C:\Documents and Settings\mrieger\Local Settings\Temporary Internet Files\Content.IE5\YEKMLRZ2\MC900059046[1].wmf"/>
          <p:cNvPicPr>
            <a:picLocks noChangeAspect="1" noChangeArrowheads="1"/>
          </p:cNvPicPr>
          <p:nvPr/>
        </p:nvPicPr>
        <p:blipFill>
          <a:blip r:embed="rId3" cstate="print"/>
          <a:srcRect/>
          <a:stretch>
            <a:fillRect/>
          </a:stretch>
        </p:blipFill>
        <p:spPr bwMode="auto">
          <a:xfrm>
            <a:off x="4800600" y="1295400"/>
            <a:ext cx="1833562" cy="178435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Results agree with:</a:t>
            </a:r>
          </a:p>
          <a:p>
            <a:pPr lvl="1"/>
            <a:r>
              <a:rPr lang="en-US" dirty="0" err="1" smtClean="0"/>
              <a:t>Clow</a:t>
            </a:r>
            <a:r>
              <a:rPr lang="en-US" dirty="0" smtClean="0"/>
              <a:t> (1999), Chisholm et al. (2000) – lower evaluations at remote than live with IVC.</a:t>
            </a:r>
          </a:p>
          <a:p>
            <a:r>
              <a:rPr lang="en-US" dirty="0" smtClean="0"/>
              <a:t>Results disagree with:</a:t>
            </a:r>
          </a:p>
          <a:p>
            <a:pPr lvl="1"/>
            <a:r>
              <a:rPr lang="en-US" dirty="0" smtClean="0"/>
              <a:t>Spooner et al. (1999) – IVC has no consistent effect on student evaluation scores.</a:t>
            </a:r>
          </a:p>
          <a:p>
            <a:r>
              <a:rPr lang="en-US" dirty="0" smtClean="0"/>
              <a:t>Is it the technology </a:t>
            </a:r>
            <a:r>
              <a:rPr lang="en-US" i="1" dirty="0" smtClean="0"/>
              <a:t>per se </a:t>
            </a:r>
            <a:r>
              <a:rPr lang="en-US" dirty="0" smtClean="0"/>
              <a:t>or the pedagogy/methodology that goes with?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IVC affects evaluation scores, but Statewide faculty are doing a great job despite technology</a:t>
            </a:r>
          </a:p>
          <a:p>
            <a:r>
              <a:rPr lang="en-US" dirty="0" smtClean="0"/>
              <a:t>Switch evaluation forms? (Roberts et al. 2005)</a:t>
            </a:r>
          </a:p>
          <a:p>
            <a:pPr lvl="1"/>
            <a:r>
              <a:rPr lang="en-US" dirty="0" smtClean="0"/>
              <a:t>separates technology from teaching</a:t>
            </a:r>
          </a:p>
          <a:p>
            <a:r>
              <a:rPr lang="en-US" dirty="0" smtClean="0"/>
              <a:t>Switch platforms – go </a:t>
            </a:r>
            <a:r>
              <a:rPr lang="en-US" u="sng" dirty="0" smtClean="0"/>
              <a:t>online</a:t>
            </a:r>
            <a:endParaRPr lang="en-US" dirty="0" smtClean="0"/>
          </a:p>
          <a:p>
            <a:pPr lvl="1"/>
            <a:r>
              <a:rPr lang="en-US" dirty="0" smtClean="0"/>
              <a:t>Less problematic than IVC</a:t>
            </a:r>
          </a:p>
          <a:p>
            <a:pPr lvl="1"/>
            <a:r>
              <a:rPr lang="en-US" dirty="0" smtClean="0"/>
              <a:t>Reach new markets</a:t>
            </a:r>
          </a:p>
          <a:p>
            <a:pPr lvl="1"/>
            <a:r>
              <a:rPr lang="en-US" dirty="0" smtClean="0"/>
              <a:t>Student satisfaction equal or higher (Allen et al. 2002, Bernard et al. 2004)</a:t>
            </a:r>
          </a:p>
          <a:p>
            <a:pPr lvl="1"/>
            <a:r>
              <a:rPr lang="en-US" dirty="0" smtClean="0"/>
              <a:t>Student achievement higher (Bernard et al. 2004, DOE 2009)</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1470025"/>
          </a:xfrm>
        </p:spPr>
        <p:txBody>
          <a:bodyPr>
            <a:normAutofit fontScale="90000"/>
          </a:bodyPr>
          <a:lstStyle/>
          <a:p>
            <a:r>
              <a:rPr lang="en-US" sz="3600" dirty="0" smtClean="0"/>
              <a:t>Statewide Programs</a:t>
            </a:r>
            <a:br>
              <a:rPr lang="en-US" sz="3600" dirty="0" smtClean="0"/>
            </a:br>
            <a:r>
              <a:rPr lang="en-US" sz="3600" dirty="0" smtClean="0"/>
              <a:t>2010 Annual Meeting</a:t>
            </a:r>
            <a:br>
              <a:rPr lang="en-US" sz="3600" dirty="0" smtClean="0"/>
            </a:br>
            <a:r>
              <a:rPr lang="en-US" sz="3600" dirty="0" smtClean="0"/>
              <a:t>Vision Statement</a:t>
            </a:r>
            <a:endParaRPr lang="en-US" sz="3600" dirty="0"/>
          </a:p>
        </p:txBody>
      </p:sp>
      <p:sp>
        <p:nvSpPr>
          <p:cNvPr id="3" name="TextBox 2"/>
          <p:cNvSpPr txBox="1"/>
          <p:nvPr/>
        </p:nvSpPr>
        <p:spPr>
          <a:xfrm>
            <a:off x="0" y="1981200"/>
            <a:ext cx="9296400" cy="954107"/>
          </a:xfrm>
          <a:prstGeom prst="rect">
            <a:avLst/>
          </a:prstGeom>
          <a:noFill/>
        </p:spPr>
        <p:txBody>
          <a:bodyPr wrap="square" rtlCol="0">
            <a:spAutoFit/>
          </a:bodyPr>
          <a:lstStyle/>
          <a:p>
            <a:r>
              <a:rPr lang="en-US" sz="2800" b="1" i="1" dirty="0" smtClean="0">
                <a:solidFill>
                  <a:srgbClr val="00B050"/>
                </a:solidFill>
              </a:rPr>
              <a:t>Transform current programs to predominantly asynchronous, </a:t>
            </a:r>
          </a:p>
          <a:p>
            <a:r>
              <a:rPr lang="en-US" sz="2800" b="1" i="1" dirty="0" smtClean="0">
                <a:solidFill>
                  <a:srgbClr val="00B050"/>
                </a:solidFill>
              </a:rPr>
              <a:t>internet-based course delivery over three years</a:t>
            </a:r>
          </a:p>
        </p:txBody>
      </p:sp>
      <p:pic>
        <p:nvPicPr>
          <p:cNvPr id="1026" name="Picture 2"/>
          <p:cNvPicPr>
            <a:picLocks noChangeAspect="1" noChangeArrowheads="1"/>
          </p:cNvPicPr>
          <p:nvPr/>
        </p:nvPicPr>
        <p:blipFill>
          <a:blip r:embed="rId2" cstate="print"/>
          <a:srcRect/>
          <a:stretch>
            <a:fillRect/>
          </a:stretch>
        </p:blipFill>
        <p:spPr bwMode="auto">
          <a:xfrm>
            <a:off x="4800600" y="3048000"/>
            <a:ext cx="4157653" cy="3352800"/>
          </a:xfrm>
          <a:prstGeom prst="rect">
            <a:avLst/>
          </a:prstGeom>
          <a:noFill/>
          <a:ln w="9525">
            <a:noFill/>
            <a:miter lim="800000"/>
            <a:headEnd/>
            <a:tailEnd/>
          </a:ln>
          <a:effectLst/>
        </p:spPr>
      </p:pic>
      <p:sp>
        <p:nvSpPr>
          <p:cNvPr id="5" name="TextBox 4"/>
          <p:cNvSpPr txBox="1"/>
          <p:nvPr/>
        </p:nvSpPr>
        <p:spPr>
          <a:xfrm>
            <a:off x="0" y="3429000"/>
            <a:ext cx="4724400" cy="954107"/>
          </a:xfrm>
          <a:prstGeom prst="rect">
            <a:avLst/>
          </a:prstGeom>
          <a:noFill/>
        </p:spPr>
        <p:txBody>
          <a:bodyPr wrap="square" rtlCol="0">
            <a:spAutoFit/>
          </a:bodyPr>
          <a:lstStyle/>
          <a:p>
            <a:r>
              <a:rPr lang="en-US" sz="2800" b="1" i="1" dirty="0" smtClean="0">
                <a:solidFill>
                  <a:srgbClr val="00B050"/>
                </a:solidFill>
              </a:rPr>
              <a:t>Blended programs:</a:t>
            </a:r>
          </a:p>
          <a:p>
            <a:pPr lvl="1"/>
            <a:r>
              <a:rPr lang="en-US" sz="2800" b="1" i="1" dirty="0" smtClean="0">
                <a:solidFill>
                  <a:srgbClr val="00B050"/>
                </a:solidFill>
              </a:rPr>
              <a:t>Online + Critical Live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839200" cy="1077218"/>
          </a:xfrm>
          <a:prstGeom prst="rect">
            <a:avLst/>
          </a:prstGeom>
          <a:noFill/>
        </p:spPr>
        <p:txBody>
          <a:bodyPr wrap="square" rtlCol="0">
            <a:spAutoFit/>
          </a:bodyPr>
          <a:lstStyle/>
          <a:p>
            <a:r>
              <a:rPr lang="en-US" sz="3200" i="1" dirty="0" smtClean="0"/>
              <a:t>Statewide Programs = majors taught in 2+ places</a:t>
            </a:r>
          </a:p>
          <a:p>
            <a:r>
              <a:rPr lang="en-US" sz="3200" i="1" dirty="0" smtClean="0"/>
              <a:t>Interactive Videoconferencing, IVC [</a:t>
            </a:r>
            <a:r>
              <a:rPr lang="en-US" sz="3200" i="1" dirty="0" err="1" smtClean="0"/>
              <a:t>Polycom</a:t>
            </a:r>
            <a:r>
              <a:rPr lang="en-US" sz="3200" i="1" dirty="0" smtClean="0"/>
              <a:t>]</a:t>
            </a:r>
            <a:endParaRPr lang="en-US" sz="3200" i="1" dirty="0"/>
          </a:p>
        </p:txBody>
      </p:sp>
      <p:pic>
        <p:nvPicPr>
          <p:cNvPr id="3" name="Picture 2"/>
          <p:cNvPicPr>
            <a:picLocks noChangeAspect="1" noChangeArrowheads="1"/>
          </p:cNvPicPr>
          <p:nvPr/>
        </p:nvPicPr>
        <p:blipFill>
          <a:blip r:embed="rId2" cstate="print"/>
          <a:srcRect/>
          <a:stretch>
            <a:fillRect/>
          </a:stretch>
        </p:blipFill>
        <p:spPr bwMode="auto">
          <a:xfrm>
            <a:off x="4038600" y="1676400"/>
            <a:ext cx="4614853" cy="3721494"/>
          </a:xfrm>
          <a:prstGeom prst="rect">
            <a:avLst/>
          </a:prstGeom>
          <a:noFill/>
          <a:ln w="9525">
            <a:noFill/>
            <a:miter lim="800000"/>
            <a:headEnd/>
            <a:tailEnd/>
          </a:ln>
          <a:effectLst/>
        </p:spPr>
      </p:pic>
      <p:sp>
        <p:nvSpPr>
          <p:cNvPr id="4" name="TextBox 3"/>
          <p:cNvSpPr txBox="1"/>
          <p:nvPr/>
        </p:nvSpPr>
        <p:spPr>
          <a:xfrm>
            <a:off x="990600" y="5638800"/>
            <a:ext cx="6433043" cy="369332"/>
          </a:xfrm>
          <a:prstGeom prst="rect">
            <a:avLst/>
          </a:prstGeom>
          <a:noFill/>
        </p:spPr>
        <p:txBody>
          <a:bodyPr wrap="none" rtlCol="0">
            <a:spAutoFit/>
          </a:bodyPr>
          <a:lstStyle/>
          <a:p>
            <a:r>
              <a:rPr lang="en-US" dirty="0" smtClean="0">
                <a:hlinkClick r:id="rId3"/>
              </a:rPr>
              <a:t>http://webdev.ifas.ufl.edu/icsvideo/CALSRecruit/CALS_pierce.html</a:t>
            </a:r>
            <a:endParaRPr lang="en-US" dirty="0" smtClean="0"/>
          </a:p>
        </p:txBody>
      </p:sp>
      <p:pic>
        <p:nvPicPr>
          <p:cNvPr id="1026" name="Picture 2"/>
          <p:cNvPicPr>
            <a:picLocks noChangeAspect="1" noChangeArrowheads="1"/>
          </p:cNvPicPr>
          <p:nvPr/>
        </p:nvPicPr>
        <p:blipFill>
          <a:blip r:embed="rId4" cstate="print"/>
          <a:srcRect/>
          <a:stretch>
            <a:fillRect/>
          </a:stretch>
        </p:blipFill>
        <p:spPr bwMode="auto">
          <a:xfrm>
            <a:off x="457200" y="2133600"/>
            <a:ext cx="2819400" cy="2819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nvGraphicFramePr>
        <p:xfrm>
          <a:off x="4114800" y="152400"/>
          <a:ext cx="5029200" cy="3505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nvGraphicFramePr>
        <p:xfrm>
          <a:off x="-304800" y="1371600"/>
          <a:ext cx="5029200" cy="3657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nvGraphicFramePr>
        <p:xfrm>
          <a:off x="3962400" y="3648075"/>
          <a:ext cx="5181600" cy="3209925"/>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152400" y="457200"/>
            <a:ext cx="4445769" cy="584775"/>
          </a:xfrm>
          <a:prstGeom prst="rect">
            <a:avLst/>
          </a:prstGeom>
          <a:noFill/>
        </p:spPr>
        <p:txBody>
          <a:bodyPr wrap="none" rtlCol="0">
            <a:spAutoFit/>
          </a:bodyPr>
          <a:lstStyle/>
          <a:p>
            <a:r>
              <a:rPr lang="en-US" sz="3200" i="1" dirty="0" smtClean="0"/>
              <a:t>CALS Statewide Programs</a:t>
            </a:r>
            <a:endParaRPr lang="en-US" sz="32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IVC usage, UF</a:t>
            </a:r>
            <a:endParaRPr lang="en-US" dirty="0"/>
          </a:p>
        </p:txBody>
      </p:sp>
      <p:graphicFrame>
        <p:nvGraphicFramePr>
          <p:cNvPr id="3" name="Table 2"/>
          <p:cNvGraphicFramePr>
            <a:graphicFrameLocks noGrp="1"/>
          </p:cNvGraphicFramePr>
          <p:nvPr/>
        </p:nvGraphicFramePr>
        <p:xfrm>
          <a:off x="685800" y="1600200"/>
          <a:ext cx="7696200" cy="3498428"/>
        </p:xfrm>
        <a:graphic>
          <a:graphicData uri="http://schemas.openxmlformats.org/drawingml/2006/table">
            <a:tbl>
              <a:tblPr firstRow="1" bandRow="1">
                <a:tableStyleId>{5C22544A-7EE6-4342-B048-85BDC9FD1C3A}</a:tableStyleId>
              </a:tblPr>
              <a:tblGrid>
                <a:gridCol w="5410200"/>
                <a:gridCol w="1143000"/>
                <a:gridCol w="1143000"/>
              </a:tblGrid>
              <a:tr h="668867">
                <a:tc>
                  <a:txBody>
                    <a:bodyPr/>
                    <a:lstStyle/>
                    <a:p>
                      <a:endParaRPr lang="en-US" sz="2400" dirty="0"/>
                    </a:p>
                  </a:txBody>
                  <a:tcPr/>
                </a:tc>
                <a:tc>
                  <a:txBody>
                    <a:bodyPr/>
                    <a:lstStyle/>
                    <a:p>
                      <a:pPr algn="ctr"/>
                      <a:r>
                        <a:rPr lang="en-US" sz="2400" dirty="0" smtClean="0"/>
                        <a:t>2004</a:t>
                      </a:r>
                      <a:endParaRPr lang="en-US" sz="2400" dirty="0"/>
                    </a:p>
                  </a:txBody>
                  <a:tcPr/>
                </a:tc>
                <a:tc>
                  <a:txBody>
                    <a:bodyPr/>
                    <a:lstStyle/>
                    <a:p>
                      <a:pPr algn="ctr"/>
                      <a:r>
                        <a:rPr lang="en-US" sz="2400" dirty="0" smtClean="0"/>
                        <a:t>2008</a:t>
                      </a:r>
                      <a:endParaRPr lang="en-US" sz="2400" dirty="0"/>
                    </a:p>
                  </a:txBody>
                  <a:tcPr/>
                </a:tc>
              </a:tr>
              <a:tr h="668867">
                <a:tc>
                  <a:txBody>
                    <a:bodyPr/>
                    <a:lstStyle/>
                    <a:p>
                      <a:r>
                        <a:rPr lang="en-US" sz="2400" dirty="0" smtClean="0"/>
                        <a:t>Total</a:t>
                      </a:r>
                      <a:r>
                        <a:rPr lang="en-US" sz="2400" baseline="0" dirty="0" smtClean="0"/>
                        <a:t> IVC sessions</a:t>
                      </a:r>
                      <a:endParaRPr lang="en-US" sz="2400" dirty="0"/>
                    </a:p>
                  </a:txBody>
                  <a:tcPr/>
                </a:tc>
                <a:tc>
                  <a:txBody>
                    <a:bodyPr/>
                    <a:lstStyle/>
                    <a:p>
                      <a:pPr algn="ctr"/>
                      <a:r>
                        <a:rPr lang="en-US" sz="2400" dirty="0" smtClean="0"/>
                        <a:t>215</a:t>
                      </a:r>
                      <a:endParaRPr lang="en-US" sz="2400" dirty="0"/>
                    </a:p>
                  </a:txBody>
                  <a:tcPr/>
                </a:tc>
                <a:tc>
                  <a:txBody>
                    <a:bodyPr/>
                    <a:lstStyle/>
                    <a:p>
                      <a:pPr algn="ctr"/>
                      <a:r>
                        <a:rPr lang="en-US" sz="2400" dirty="0" smtClean="0"/>
                        <a:t>5695</a:t>
                      </a:r>
                      <a:endParaRPr lang="en-US" sz="2400" dirty="0"/>
                    </a:p>
                  </a:txBody>
                  <a:tcPr/>
                </a:tc>
              </a:tr>
              <a:tr h="668867">
                <a:tc>
                  <a:txBody>
                    <a:bodyPr/>
                    <a:lstStyle/>
                    <a:p>
                      <a:r>
                        <a:rPr lang="en-US" sz="2400" dirty="0" smtClean="0"/>
                        <a:t>Total IT support staff for IVC</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2</a:t>
                      </a:r>
                      <a:endParaRPr lang="en-US" sz="2400" dirty="0"/>
                    </a:p>
                  </a:txBody>
                  <a:tcPr/>
                </a:tc>
              </a:tr>
              <a:tr h="6688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Sessions per staff</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215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2848</a:t>
                      </a:r>
                    </a:p>
                  </a:txBody>
                  <a:tcPr/>
                </a:tc>
              </a:tr>
              <a:tr h="6688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Instruction, as % of</a:t>
                      </a:r>
                      <a:r>
                        <a:rPr lang="en-US" sz="2400" baseline="0" dirty="0" smtClean="0"/>
                        <a:t> total IVC sessions</a:t>
                      </a:r>
                      <a:endParaRPr lang="en-US" sz="2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45%</a:t>
                      </a:r>
                    </a:p>
                    <a:p>
                      <a:pPr algn="ct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30%</a:t>
                      </a:r>
                    </a:p>
                    <a:p>
                      <a:pPr algn="ctr"/>
                      <a:endParaRPr lang="en-US" sz="2400" dirty="0"/>
                    </a:p>
                  </a:txBody>
                  <a:tcPr/>
                </a:tc>
              </a:tr>
            </a:tbl>
          </a:graphicData>
        </a:graphic>
      </p:graphicFrame>
      <p:sp>
        <p:nvSpPr>
          <p:cNvPr id="4" name="TextBox 4"/>
          <p:cNvSpPr txBox="1"/>
          <p:nvPr/>
        </p:nvSpPr>
        <p:spPr>
          <a:xfrm>
            <a:off x="5218630" y="6457890"/>
            <a:ext cx="3925370"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t>Source: Office of Academic Tech, UF</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Changes in delivery platforms, nationwide</a:t>
            </a:r>
            <a:endParaRPr lang="en-US" dirty="0"/>
          </a:p>
        </p:txBody>
      </p:sp>
      <p:sp>
        <p:nvSpPr>
          <p:cNvPr id="6" name="TextBox 4"/>
          <p:cNvSpPr txBox="1"/>
          <p:nvPr/>
        </p:nvSpPr>
        <p:spPr>
          <a:xfrm>
            <a:off x="7391400" y="6457890"/>
            <a:ext cx="1564980"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t>Source: NCES</a:t>
            </a:r>
          </a:p>
        </p:txBody>
      </p:sp>
      <p:graphicFrame>
        <p:nvGraphicFramePr>
          <p:cNvPr id="9" name="Table 8"/>
          <p:cNvGraphicFramePr>
            <a:graphicFrameLocks noGrp="1"/>
          </p:cNvGraphicFramePr>
          <p:nvPr/>
        </p:nvGraphicFramePr>
        <p:xfrm>
          <a:off x="685800" y="1981200"/>
          <a:ext cx="7772401" cy="2665747"/>
        </p:xfrm>
        <a:graphic>
          <a:graphicData uri="http://schemas.openxmlformats.org/drawingml/2006/table">
            <a:tbl>
              <a:tblPr firstRow="1" bandRow="1">
                <a:tableStyleId>{5C22544A-7EE6-4342-B048-85BDC9FD1C3A}</a:tableStyleId>
              </a:tblPr>
              <a:tblGrid>
                <a:gridCol w="2347913"/>
                <a:gridCol w="5424488"/>
              </a:tblGrid>
              <a:tr h="1195890">
                <a:tc>
                  <a:txBody>
                    <a:bodyPr/>
                    <a:lstStyle/>
                    <a:p>
                      <a:pPr algn="ctr"/>
                      <a:r>
                        <a:rPr lang="en-US" sz="3600" dirty="0" smtClean="0"/>
                        <a:t>Year</a:t>
                      </a:r>
                      <a:endParaRPr lang="en-US" sz="3600" dirty="0"/>
                    </a:p>
                  </a:txBody>
                  <a:tcPr/>
                </a:tc>
                <a:tc>
                  <a:txBody>
                    <a:bodyPr/>
                    <a:lstStyle/>
                    <a:p>
                      <a:pPr algn="ctr"/>
                      <a:r>
                        <a:rPr lang="en-US" sz="2000" dirty="0" smtClean="0"/>
                        <a:t>Percent of 2 and 4-year institutions using IVC</a:t>
                      </a:r>
                    </a:p>
                    <a:p>
                      <a:pPr algn="ctr"/>
                      <a:r>
                        <a:rPr lang="en-US" sz="2000" dirty="0" smtClean="0"/>
                        <a:t>as the primary delivery platform</a:t>
                      </a:r>
                    </a:p>
                  </a:txBody>
                  <a:tcPr/>
                </a:tc>
              </a:tr>
              <a:tr h="524977">
                <a:tc>
                  <a:txBody>
                    <a:bodyPr/>
                    <a:lstStyle/>
                    <a:p>
                      <a:pPr algn="ctr"/>
                      <a:r>
                        <a:rPr lang="en-US" sz="2800" dirty="0" smtClean="0"/>
                        <a:t>2001-02	</a:t>
                      </a:r>
                      <a:endParaRPr lang="en-US" sz="2800" dirty="0"/>
                    </a:p>
                  </a:txBody>
                  <a:tcPr/>
                </a:tc>
                <a:tc>
                  <a:txBody>
                    <a:bodyPr/>
                    <a:lstStyle/>
                    <a:p>
                      <a:pPr algn="ctr"/>
                      <a:r>
                        <a:rPr lang="en-US" sz="2800" dirty="0" smtClean="0"/>
                        <a:t>70</a:t>
                      </a:r>
                      <a:endParaRPr lang="en-US" sz="2800" dirty="0"/>
                    </a:p>
                  </a:txBody>
                  <a:tcPr/>
                </a:tc>
              </a:tr>
              <a:tr h="717534">
                <a:tc>
                  <a:txBody>
                    <a:bodyPr/>
                    <a:lstStyle/>
                    <a:p>
                      <a:pPr algn="ctr"/>
                      <a:r>
                        <a:rPr lang="en-US" sz="2800" dirty="0" smtClean="0"/>
                        <a:t>2006-07	</a:t>
                      </a:r>
                      <a:endParaRPr lang="en-US" sz="2800" dirty="0"/>
                    </a:p>
                  </a:txBody>
                  <a:tcPr/>
                </a:tc>
                <a:tc>
                  <a:txBody>
                    <a:bodyPr/>
                    <a:lstStyle/>
                    <a:p>
                      <a:pPr algn="ctr"/>
                      <a:r>
                        <a:rPr lang="en-US" sz="2800" dirty="0" smtClean="0"/>
                        <a:t>23</a:t>
                      </a:r>
                    </a:p>
                    <a:p>
                      <a:pPr algn="ctr"/>
                      <a:r>
                        <a:rPr lang="en-US" sz="2800" dirty="0" smtClean="0"/>
                        <a:t>[51% not using it at all]</a:t>
                      </a:r>
                      <a:endParaRPr lang="en-US" sz="2800"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IVC</a:t>
            </a:r>
            <a:endParaRPr lang="en-US" dirty="0"/>
          </a:p>
        </p:txBody>
      </p:sp>
      <p:sp>
        <p:nvSpPr>
          <p:cNvPr id="3" name="Content Placeholder 2"/>
          <p:cNvSpPr>
            <a:spLocks noGrp="1"/>
          </p:cNvSpPr>
          <p:nvPr>
            <p:ph idx="1"/>
          </p:nvPr>
        </p:nvSpPr>
        <p:spPr>
          <a:xfrm>
            <a:off x="457200" y="1600201"/>
            <a:ext cx="8229600" cy="3657600"/>
          </a:xfrm>
        </p:spPr>
        <p:txBody>
          <a:bodyPr/>
          <a:lstStyle/>
          <a:p>
            <a:r>
              <a:rPr lang="en-US" dirty="0" smtClean="0"/>
              <a:t>Evening classes, 3 hrs once/week</a:t>
            </a:r>
          </a:p>
          <a:p>
            <a:pPr lvl="1"/>
            <a:r>
              <a:rPr lang="en-US" sz="1800" dirty="0" smtClean="0"/>
              <a:t>No technical staff available</a:t>
            </a:r>
          </a:p>
          <a:p>
            <a:pPr lvl="1"/>
            <a:r>
              <a:rPr lang="en-US" sz="1800" dirty="0" smtClean="0"/>
              <a:t>Attention span</a:t>
            </a:r>
          </a:p>
          <a:p>
            <a:pPr lvl="1"/>
            <a:r>
              <a:rPr lang="en-US" sz="1800" dirty="0" smtClean="0"/>
              <a:t>Limits course sharing to ~8/week</a:t>
            </a:r>
          </a:p>
          <a:p>
            <a:r>
              <a:rPr lang="en-US" dirty="0" smtClean="0"/>
              <a:t>Dropped audio and/or video signals</a:t>
            </a:r>
          </a:p>
          <a:p>
            <a:r>
              <a:rPr lang="en-US" dirty="0" smtClean="0"/>
              <a:t>Poor resolution</a:t>
            </a:r>
          </a:p>
          <a:p>
            <a:r>
              <a:rPr lang="en-US" b="1" i="1" dirty="0" smtClean="0">
                <a:solidFill>
                  <a:srgbClr val="FF0000"/>
                </a:solidFill>
              </a:rPr>
              <a:t>Student evaluations lower at remote sites</a:t>
            </a:r>
            <a:endParaRPr lang="en-US" b="1" i="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Determine if evaluation scores differ between </a:t>
            </a:r>
            <a:r>
              <a:rPr lang="en-US" u="sng" dirty="0" smtClean="0"/>
              <a:t>live</a:t>
            </a:r>
            <a:r>
              <a:rPr lang="en-US" dirty="0" smtClean="0"/>
              <a:t> and </a:t>
            </a:r>
            <a:r>
              <a:rPr lang="en-US" u="sng" dirty="0" smtClean="0"/>
              <a:t>remote</a:t>
            </a:r>
            <a:r>
              <a:rPr lang="en-US" dirty="0" smtClean="0"/>
              <a:t> sites</a:t>
            </a:r>
          </a:p>
          <a:p>
            <a:pPr>
              <a:buNone/>
            </a:pPr>
            <a:r>
              <a:rPr lang="en-US" dirty="0" smtClean="0"/>
              <a:t>		…and if so</a:t>
            </a:r>
          </a:p>
          <a:p>
            <a:r>
              <a:rPr lang="en-US" dirty="0" smtClean="0"/>
              <a:t>Is the magnitude of the difference large enough to:</a:t>
            </a:r>
          </a:p>
          <a:p>
            <a:pPr lvl="1"/>
            <a:r>
              <a:rPr lang="en-US" dirty="0" smtClean="0"/>
              <a:t>affect faculty performance evaluations</a:t>
            </a:r>
          </a:p>
          <a:p>
            <a:pPr lvl="1"/>
            <a:r>
              <a:rPr lang="en-US" dirty="0" smtClean="0"/>
              <a:t>warrant a change in DE delivery technology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lstStyle/>
          <a:p>
            <a:r>
              <a:rPr lang="en-US" dirty="0" smtClean="0"/>
              <a:t>Convenience sample of student evaluations: 22 cases during 2005-08</a:t>
            </a:r>
          </a:p>
          <a:p>
            <a:pPr lvl="1"/>
            <a:r>
              <a:rPr lang="en-US" dirty="0" smtClean="0"/>
              <a:t>10 different instructors representing 4 sites</a:t>
            </a:r>
          </a:p>
          <a:p>
            <a:pPr lvl="1"/>
            <a:r>
              <a:rPr lang="en-US" dirty="0" smtClean="0"/>
              <a:t>14 different courses</a:t>
            </a:r>
          </a:p>
          <a:p>
            <a:pPr lvl="1"/>
            <a:r>
              <a:rPr lang="en-US" dirty="0" smtClean="0"/>
              <a:t>1 course 3x, 6 courses 2x</a:t>
            </a:r>
          </a:p>
          <a:p>
            <a:r>
              <a:rPr lang="en-US" dirty="0" smtClean="0"/>
              <a:t>Stats: non-parametric </a:t>
            </a:r>
            <a:r>
              <a:rPr lang="en-US" dirty="0" err="1" smtClean="0"/>
              <a:t>Wilcoxan</a:t>
            </a:r>
            <a:r>
              <a:rPr lang="en-US" dirty="0" smtClean="0"/>
              <a:t> signed rank test on differences [live –remote]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Results</a:t>
            </a:r>
            <a:endParaRPr lang="en-US" dirty="0"/>
          </a:p>
        </p:txBody>
      </p:sp>
      <p:sp>
        <p:nvSpPr>
          <p:cNvPr id="4" name="TextBox 3"/>
          <p:cNvSpPr txBox="1"/>
          <p:nvPr/>
        </p:nvSpPr>
        <p:spPr>
          <a:xfrm>
            <a:off x="6346439" y="6457890"/>
            <a:ext cx="2797561" cy="400110"/>
          </a:xfrm>
          <a:prstGeom prst="rect">
            <a:avLst/>
          </a:prstGeom>
          <a:noFill/>
        </p:spPr>
        <p:txBody>
          <a:bodyPr wrap="none" rtlCol="0">
            <a:spAutoFit/>
          </a:bodyPr>
          <a:lstStyle/>
          <a:p>
            <a:r>
              <a:rPr lang="en-US" dirty="0" smtClean="0"/>
              <a:t>From 2005-2008, n=22</a:t>
            </a:r>
          </a:p>
        </p:txBody>
      </p:sp>
      <p:pic>
        <p:nvPicPr>
          <p:cNvPr id="1026" name="Picture 2"/>
          <p:cNvPicPr>
            <a:picLocks noChangeAspect="1" noChangeArrowheads="1"/>
          </p:cNvPicPr>
          <p:nvPr/>
        </p:nvPicPr>
        <p:blipFill>
          <a:blip r:embed="rId2" cstate="print"/>
          <a:srcRect/>
          <a:stretch>
            <a:fillRect/>
          </a:stretch>
        </p:blipFill>
        <p:spPr bwMode="auto">
          <a:xfrm>
            <a:off x="0" y="1295400"/>
            <a:ext cx="9144000" cy="39099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2148</TotalTime>
  <Words>668</Words>
  <Application>Microsoft Office PowerPoint</Application>
  <PresentationFormat>On-screen Show (4:3)</PresentationFormat>
  <Paragraphs>128</Paragraphs>
  <Slides>14</Slides>
  <Notes>5</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Student Evaluation Scores for Courses Delivered by Interactive Videoconferencing</vt:lpstr>
      <vt:lpstr>Slide 2</vt:lpstr>
      <vt:lpstr>Slide 3</vt:lpstr>
      <vt:lpstr>IVC usage, UF</vt:lpstr>
      <vt:lpstr>Changes in delivery platforms, nationwide</vt:lpstr>
      <vt:lpstr>Problems with IVC</vt:lpstr>
      <vt:lpstr>Objectives</vt:lpstr>
      <vt:lpstr>Methods</vt:lpstr>
      <vt:lpstr>Results</vt:lpstr>
      <vt:lpstr>Results</vt:lpstr>
      <vt:lpstr>Discussion</vt:lpstr>
      <vt:lpstr>Discussion</vt:lpstr>
      <vt:lpstr>Conclusions</vt:lpstr>
      <vt:lpstr>Statewide Programs 2010 Annual Meeting Vision Statement</vt:lpstr>
    </vt:vector>
  </TitlesOfParts>
  <Company>UF/IFAS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Statewide Programs 2010 Annual Meeting</dc:title>
  <dc:creator>Mark Rieger</dc:creator>
  <cp:lastModifiedBy>Your User Name</cp:lastModifiedBy>
  <cp:revision>145</cp:revision>
  <dcterms:created xsi:type="dcterms:W3CDTF">2010-04-14T12:59:57Z</dcterms:created>
  <dcterms:modified xsi:type="dcterms:W3CDTF">2010-07-02T23:12:44Z</dcterms:modified>
</cp:coreProperties>
</file>