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93" autoAdjust="0"/>
  </p:normalViewPr>
  <p:slideViewPr>
    <p:cSldViewPr>
      <p:cViewPr varScale="1">
        <p:scale>
          <a:sx n="66" d="100"/>
          <a:sy n="66" d="100"/>
        </p:scale>
        <p:origin x="-11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BAD91-F27E-48AB-9044-2B379137862C}" type="datetimeFigureOut">
              <a:rPr lang="en-US" smtClean="0"/>
              <a:pPr/>
              <a:t>6/22/2010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669AD-DDA1-4A2A-A56D-A28E01CB0B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Unintentional</a:t>
            </a:r>
            <a:r>
              <a:rPr lang="en-US" baseline="0" dirty="0" smtClean="0"/>
              <a:t> actions – police responded to horses loose on highway, inadvertently “chased” horses into oncoming traffic.  Leads to an educational opportunity.</a:t>
            </a:r>
            <a:endParaRPr lang="en-US" dirty="0" smtClean="0"/>
          </a:p>
          <a:p>
            <a:endParaRPr lang="en-US" dirty="0"/>
          </a:p>
        </p:txBody>
      </p:sp>
      <p:sp>
        <p:nvSpPr>
          <p:cNvPr id="4" name="Slide Number Placeholder 3"/>
          <p:cNvSpPr>
            <a:spLocks noGrp="1"/>
          </p:cNvSpPr>
          <p:nvPr>
            <p:ph type="sldNum" sz="quarter" idx="10"/>
          </p:nvPr>
        </p:nvSpPr>
        <p:spPr/>
        <p:txBody>
          <a:bodyPr/>
          <a:lstStyle/>
          <a:p>
            <a:fld id="{BB6669AD-DDA1-4A2A-A56D-A28E01CB0B3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an estimated 9.2 million horses in the United States, many of them traveling in</a:t>
            </a:r>
            <a:r>
              <a:rPr lang="en-US" baseline="0" dirty="0" smtClean="0"/>
              <a:t> trailers down the highway or carrying riders over trails in parks and forests</a:t>
            </a:r>
            <a:r>
              <a:rPr lang="en-US" dirty="0" smtClean="0"/>
              <a:t>.  With this many horses and an active equine community, there’s</a:t>
            </a:r>
            <a:r>
              <a:rPr lang="en-US" baseline="0" dirty="0" smtClean="0"/>
              <a:t> a good chance that an emergency involving a horse will happen in your area.  </a:t>
            </a:r>
            <a:r>
              <a:rPr lang="en-US" dirty="0" smtClean="0"/>
              <a:t>Animal-related emergencies are somewhat unique, as it’s often unclear who has the proper training or authority on a scene or what techniques are appropriate to use when trying</a:t>
            </a:r>
            <a:r>
              <a:rPr lang="en-US" baseline="0" dirty="0" smtClean="0"/>
              <a:t> to assist an animal</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a:t>
            </a:r>
            <a:r>
              <a:rPr lang="en-US" dirty="0" smtClean="0"/>
              <a:t>people assume a veterinarian should be the primary go-to person at a rescue site.  However, while veterinarians are experts on</a:t>
            </a:r>
            <a:r>
              <a:rPr lang="en-US" baseline="0" dirty="0" smtClean="0"/>
              <a:t> animal medicine and large animal behavior, they are not often trained in technical rescue of down or trapped animals.  As such, veterinarians can impede a rescue and put themselves in danger by attempting to help a trapped or injured animal using inappropriate methods.</a:t>
            </a:r>
          </a:p>
          <a:p>
            <a:endParaRPr lang="en-US" dirty="0" smtClean="0"/>
          </a:p>
          <a:p>
            <a:r>
              <a:rPr lang="en-US" dirty="0" smtClean="0"/>
              <a:t>Emergency</a:t>
            </a:r>
            <a:r>
              <a:rPr lang="en-US" baseline="0" dirty="0" smtClean="0"/>
              <a:t> responders often lack familiarity with horses or other large animals and are unaware of inherent dangers associated with the same.  They may extrapolate methods used to rescue humans or small animals to larger ones, potentially exacerbating damage to the animal and danger to the rescuers.  They may also unintentionally make a scene worse when animals frightened by lights and sirens run away.  They do, however, have the technical expertise and equipment to rescue a downed or trapped animal.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 stories</a:t>
            </a:r>
            <a:r>
              <a:rPr lang="en-US" baseline="0" dirty="0" smtClean="0"/>
              <a:t> resulting from hurricane Katrina and reports of poorly performed animal rescues in the news, and knowing </a:t>
            </a:r>
            <a:r>
              <a:rPr lang="en-US" baseline="0" dirty="0" err="1" smtClean="0"/>
              <a:t>NoVA</a:t>
            </a:r>
            <a:r>
              <a:rPr lang="en-US" baseline="0" dirty="0" smtClean="0"/>
              <a:t> is “Horse Country”, a survey was developed to ascertain whether or not there was a need for training.  Education </a:t>
            </a:r>
            <a:r>
              <a:rPr lang="en-US" baseline="0" dirty="0" smtClean="0"/>
              <a:t>of both of these groups on scene control and proper techniques could improve outcome of these stressful situations.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B6669AD-DDA1-4A2A-A56D-A28E01CB0B3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6669AD-DDA1-4A2A-A56D-A28E01CB0B3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 objectives - to improve knowledge and comfort level of emergency</a:t>
            </a:r>
            <a:r>
              <a:rPr lang="en-US" baseline="0" dirty="0" smtClean="0"/>
              <a:t> responders where handling horses was concerned.</a:t>
            </a:r>
            <a:endParaRPr lang="en-US" dirty="0"/>
          </a:p>
        </p:txBody>
      </p:sp>
      <p:sp>
        <p:nvSpPr>
          <p:cNvPr id="4" name="Slide Number Placeholder 3"/>
          <p:cNvSpPr>
            <a:spLocks noGrp="1"/>
          </p:cNvSpPr>
          <p:nvPr>
            <p:ph type="sldNum" sz="quarter" idx="10"/>
          </p:nvPr>
        </p:nvSpPr>
        <p:spPr/>
        <p:txBody>
          <a:bodyPr/>
          <a:lstStyle/>
          <a:p>
            <a:fld id="{BB6669AD-DDA1-4A2A-A56D-A28E01CB0B3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 – ascertain expectations, previous</a:t>
            </a:r>
            <a:r>
              <a:rPr lang="en-US" baseline="0" dirty="0" smtClean="0"/>
              <a:t> training and/or experience with horses, and comfort level</a:t>
            </a:r>
          </a:p>
          <a:p>
            <a:endParaRPr lang="en-US" baseline="0" dirty="0" smtClean="0"/>
          </a:p>
          <a:p>
            <a:r>
              <a:rPr lang="en-US" baseline="0" dirty="0" smtClean="0"/>
              <a:t>Post – ascertain knowledge gained</a:t>
            </a:r>
          </a:p>
          <a:p>
            <a:endParaRPr lang="en-US" baseline="0" dirty="0" smtClean="0"/>
          </a:p>
          <a:p>
            <a:r>
              <a:rPr lang="en-US" baseline="0" dirty="0" smtClean="0"/>
              <a:t>Follow-up survey being designed to find out if this information has been used/useful and whether or not the participant went on to get further training.</a:t>
            </a:r>
            <a:endParaRPr lang="en-US" dirty="0"/>
          </a:p>
        </p:txBody>
      </p:sp>
      <p:sp>
        <p:nvSpPr>
          <p:cNvPr id="4" name="Slide Number Placeholder 3"/>
          <p:cNvSpPr>
            <a:spLocks noGrp="1"/>
          </p:cNvSpPr>
          <p:nvPr>
            <p:ph type="sldNum" sz="quarter" idx="10"/>
          </p:nvPr>
        </p:nvSpPr>
        <p:spPr/>
        <p:txBody>
          <a:bodyPr/>
          <a:lstStyle/>
          <a:p>
            <a:fld id="{BB6669AD-DDA1-4A2A-A56D-A28E01CB0B35}"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EFFEFB7-935D-4150-9598-55389977CF6C}" type="datetimeFigureOut">
              <a:rPr lang="en-US" smtClean="0"/>
              <a:pPr/>
              <a:t>6/22/2010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67BBDFC-49F2-4C0B-9411-8888B61B07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FFEFB7-935D-4150-9598-55389977CF6C}" type="datetimeFigureOut">
              <a:rPr lang="en-US" smtClean="0"/>
              <a:pPr/>
              <a:t>6/22/2010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7BBDFC-49F2-4C0B-9411-8888B61B07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EFFEFB7-935D-4150-9598-55389977CF6C}" type="datetimeFigureOut">
              <a:rPr lang="en-US" smtClean="0"/>
              <a:pPr/>
              <a:t>6/22/2010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67BBDFC-49F2-4C0B-9411-8888B61B07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FFEFB7-935D-4150-9598-55389977CF6C}" type="datetimeFigureOut">
              <a:rPr lang="en-US" smtClean="0"/>
              <a:pPr/>
              <a:t>6/22/2010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7BBDFC-49F2-4C0B-9411-8888B61B07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EFFEFB7-935D-4150-9598-55389977CF6C}" type="datetimeFigureOut">
              <a:rPr lang="en-US" smtClean="0"/>
              <a:pPr/>
              <a:t>6/22/2010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67BBDFC-49F2-4C0B-9411-8888B61B07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FFEFB7-935D-4150-9598-55389977CF6C}" type="datetimeFigureOut">
              <a:rPr lang="en-US" smtClean="0"/>
              <a:pPr/>
              <a:t>6/22/2010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7BBDFC-49F2-4C0B-9411-8888B61B07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FFEFB7-935D-4150-9598-55389977CF6C}" type="datetimeFigureOut">
              <a:rPr lang="en-US" smtClean="0"/>
              <a:pPr/>
              <a:t>6/22/2010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67BBDFC-49F2-4C0B-9411-8888B61B07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EFFEFB7-935D-4150-9598-55389977CF6C}" type="datetimeFigureOut">
              <a:rPr lang="en-US" smtClean="0"/>
              <a:pPr/>
              <a:t>6/22/2010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67BBDFC-49F2-4C0B-9411-8888B61B07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EFFEFB7-935D-4150-9598-55389977CF6C}" type="datetimeFigureOut">
              <a:rPr lang="en-US" smtClean="0"/>
              <a:pPr/>
              <a:t>6/22/2010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67BBDFC-49F2-4C0B-9411-8888B61B07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FFEFB7-935D-4150-9598-55389977CF6C}" type="datetimeFigureOut">
              <a:rPr lang="en-US" smtClean="0"/>
              <a:pPr/>
              <a:t>6/22/2010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7BBDFC-49F2-4C0B-9411-8888B61B07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EFFEFB7-935D-4150-9598-55389977CF6C}" type="datetimeFigureOut">
              <a:rPr lang="en-US" smtClean="0"/>
              <a:pPr/>
              <a:t>6/22/2010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7BBDFC-49F2-4C0B-9411-8888B61B076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EFFEFB7-935D-4150-9598-55389977CF6C}" type="datetimeFigureOut">
              <a:rPr lang="en-US" smtClean="0"/>
              <a:pPr/>
              <a:t>6/22/2010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67BBDFC-49F2-4C0B-9411-8888B61B07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0"/>
            <a:ext cx="6172200" cy="3200400"/>
          </a:xfrm>
        </p:spPr>
        <p:txBody>
          <a:bodyPr/>
          <a:lstStyle/>
          <a:p>
            <a:pPr algn="l"/>
            <a:r>
              <a:rPr lang="en-US" dirty="0" smtClean="0"/>
              <a:t>Training </a:t>
            </a:r>
            <a:r>
              <a:rPr lang="en-US" dirty="0" smtClean="0"/>
              <a:t>emergency responders to handle equine-related </a:t>
            </a:r>
            <a:r>
              <a:rPr lang="en-US" dirty="0" smtClean="0"/>
              <a:t>incidents</a:t>
            </a:r>
            <a:endParaRPr lang="en-US" dirty="0"/>
          </a:p>
        </p:txBody>
      </p:sp>
      <p:sp>
        <p:nvSpPr>
          <p:cNvPr id="3" name="Subtitle 2"/>
          <p:cNvSpPr>
            <a:spLocks noGrp="1"/>
          </p:cNvSpPr>
          <p:nvPr>
            <p:ph type="subTitle" idx="1"/>
          </p:nvPr>
        </p:nvSpPr>
        <p:spPr>
          <a:xfrm>
            <a:off x="3352800" y="4419600"/>
            <a:ext cx="5486400" cy="1295400"/>
          </a:xfrm>
        </p:spPr>
        <p:txBody>
          <a:bodyPr>
            <a:normAutofit/>
          </a:bodyPr>
          <a:lstStyle/>
          <a:p>
            <a:r>
              <a:rPr lang="en-US" dirty="0" smtClean="0"/>
              <a:t>C.A. Shea Porr, J.A. Brown, and R.K. Splan</a:t>
            </a:r>
          </a:p>
          <a:p>
            <a:r>
              <a:rPr lang="en-US" dirty="0" smtClean="0"/>
              <a:t>Virginia Tech MARE Center</a:t>
            </a:r>
          </a:p>
          <a:p>
            <a:r>
              <a:rPr lang="en-US" dirty="0" smtClean="0"/>
              <a:t>Middleburg, VA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320040"/>
            <a:ext cx="8077200" cy="746760"/>
          </a:xfrm>
        </p:spPr>
        <p:txBody>
          <a:bodyPr>
            <a:normAutofit/>
          </a:bodyPr>
          <a:lstStyle/>
          <a:p>
            <a:r>
              <a:rPr lang="en-US" dirty="0" smtClean="0"/>
              <a:t>Vets Vs. emergency responders</a:t>
            </a:r>
            <a:endParaRPr lang="en-US" dirty="0"/>
          </a:p>
        </p:txBody>
      </p:sp>
      <p:pic>
        <p:nvPicPr>
          <p:cNvPr id="9" name="Content Placeholder 8" descr="horse_escaping_trailer1.jpg"/>
          <p:cNvPicPr>
            <a:picLocks noGrp="1" noChangeAspect="1"/>
          </p:cNvPicPr>
          <p:nvPr>
            <p:ph idx="1"/>
          </p:nvPr>
        </p:nvPicPr>
        <p:blipFill>
          <a:blip r:embed="rId3" cstate="print"/>
          <a:stretch>
            <a:fillRect/>
          </a:stretch>
        </p:blipFill>
        <p:spPr>
          <a:xfrm>
            <a:off x="685800" y="1295400"/>
            <a:ext cx="6870700" cy="505683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39000" cy="746760"/>
          </a:xfrm>
        </p:spPr>
        <p:txBody>
          <a:bodyPr/>
          <a:lstStyle/>
          <a:p>
            <a:r>
              <a:rPr lang="en-US" dirty="0" smtClean="0"/>
              <a:t>Preliminary data</a:t>
            </a:r>
            <a:endParaRPr lang="en-US" dirty="0"/>
          </a:p>
        </p:txBody>
      </p:sp>
      <p:sp>
        <p:nvSpPr>
          <p:cNvPr id="9" name="Content Placeholder 8"/>
          <p:cNvSpPr>
            <a:spLocks noGrp="1"/>
          </p:cNvSpPr>
          <p:nvPr>
            <p:ph idx="1"/>
          </p:nvPr>
        </p:nvSpPr>
        <p:spPr>
          <a:xfrm>
            <a:off x="457200" y="1295400"/>
            <a:ext cx="7467600" cy="5160336"/>
          </a:xfrm>
        </p:spPr>
        <p:txBody>
          <a:bodyPr/>
          <a:lstStyle/>
          <a:p>
            <a:r>
              <a:rPr lang="en-US" dirty="0" smtClean="0"/>
              <a:t>Hypotheses:  Responders in </a:t>
            </a:r>
            <a:r>
              <a:rPr lang="en-US" dirty="0" err="1" smtClean="0"/>
              <a:t>NoVA</a:t>
            </a:r>
            <a:r>
              <a:rPr lang="en-US" dirty="0" smtClean="0"/>
              <a:t> would:</a:t>
            </a:r>
            <a:endParaRPr lang="en-US" dirty="0" smtClean="0"/>
          </a:p>
          <a:p>
            <a:pPr lvl="1"/>
            <a:r>
              <a:rPr lang="en-US" dirty="0" smtClean="0"/>
              <a:t>have </a:t>
            </a:r>
            <a:r>
              <a:rPr lang="en-US" dirty="0" smtClean="0"/>
              <a:t>encountered horses during an emergency</a:t>
            </a:r>
          </a:p>
          <a:p>
            <a:pPr lvl="1"/>
            <a:r>
              <a:rPr lang="en-US" dirty="0" smtClean="0"/>
              <a:t>have </a:t>
            </a:r>
            <a:r>
              <a:rPr lang="en-US" dirty="0" smtClean="0"/>
              <a:t>little or no training with horses</a:t>
            </a:r>
          </a:p>
          <a:p>
            <a:r>
              <a:rPr lang="en-US" dirty="0" smtClean="0"/>
              <a:t>Pilot Survey</a:t>
            </a:r>
          </a:p>
          <a:p>
            <a:pPr lvl="1"/>
            <a:r>
              <a:rPr lang="en-US" dirty="0" smtClean="0"/>
              <a:t>6 counties – EMS, Sheriff/Police, Animal Control</a:t>
            </a:r>
          </a:p>
          <a:p>
            <a:r>
              <a:rPr lang="en-US" dirty="0" smtClean="0"/>
              <a:t>Results</a:t>
            </a:r>
          </a:p>
          <a:p>
            <a:pPr lvl="1"/>
            <a:r>
              <a:rPr lang="en-US" dirty="0" smtClean="0"/>
              <a:t>Response rate</a:t>
            </a:r>
            <a:endParaRPr lang="en-US" dirty="0" smtClean="0"/>
          </a:p>
          <a:p>
            <a:pPr lvl="1"/>
            <a:r>
              <a:rPr lang="en-US" dirty="0" smtClean="0"/>
              <a:t>Over </a:t>
            </a:r>
            <a:r>
              <a:rPr lang="en-US" dirty="0" smtClean="0"/>
              <a:t>60% had responded to events involving horses</a:t>
            </a:r>
          </a:p>
          <a:p>
            <a:pPr lvl="1"/>
            <a:r>
              <a:rPr lang="en-US" dirty="0" smtClean="0"/>
              <a:t>Only 21% had any training handling horses</a:t>
            </a:r>
          </a:p>
          <a:p>
            <a:pPr lvl="1"/>
            <a:r>
              <a:rPr lang="en-US" dirty="0" smtClean="0"/>
              <a:t>Less than 25% were comfortable with the thought of handling horses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500"/>
                                        <p:tgtEl>
                                          <p:spTgt spid="9">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linds(horizontal)">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blinds(horizontal)">
                                      <p:cBhvr>
                                        <p:cTn id="23" dur="500"/>
                                        <p:tgtEl>
                                          <p:spTgt spid="9">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blinds(horizontal)">
                                      <p:cBhvr>
                                        <p:cTn id="26" dur="500"/>
                                        <p:tgtEl>
                                          <p:spTgt spid="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blinds(horizontal)">
                                      <p:cBhvr>
                                        <p:cTn id="31" dur="500"/>
                                        <p:tgtEl>
                                          <p:spTgt spid="9">
                                            <p:txEl>
                                              <p:pRg st="5" end="5"/>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linds(horizontal)">
                                      <p:cBhvr>
                                        <p:cTn id="34" dur="500"/>
                                        <p:tgtEl>
                                          <p:spTgt spid="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blinds(horizontal)">
                                      <p:cBhvr>
                                        <p:cTn id="39" dur="500"/>
                                        <p:tgtEl>
                                          <p:spTgt spid="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blinds(horizontal)">
                                      <p:cBhvr>
                                        <p:cTn id="44" dur="500"/>
                                        <p:tgtEl>
                                          <p:spTgt spid="9">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blinds(horizontal)">
                                      <p:cBhvr>
                                        <p:cTn id="49"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responder horse handling training</a:t>
            </a:r>
            <a:endParaRPr lang="en-US" dirty="0"/>
          </a:p>
        </p:txBody>
      </p:sp>
      <p:sp>
        <p:nvSpPr>
          <p:cNvPr id="3" name="Content Placeholder 2"/>
          <p:cNvSpPr>
            <a:spLocks noGrp="1"/>
          </p:cNvSpPr>
          <p:nvPr>
            <p:ph sz="half" idx="1"/>
          </p:nvPr>
        </p:nvSpPr>
        <p:spPr>
          <a:xfrm>
            <a:off x="457200" y="1600200"/>
            <a:ext cx="5562600" cy="5029200"/>
          </a:xfrm>
        </p:spPr>
        <p:txBody>
          <a:bodyPr>
            <a:normAutofit/>
          </a:bodyPr>
          <a:lstStyle/>
          <a:p>
            <a:r>
              <a:rPr lang="en-US" dirty="0" smtClean="0"/>
              <a:t>Classroom</a:t>
            </a:r>
          </a:p>
          <a:p>
            <a:pPr lvl="1"/>
            <a:r>
              <a:rPr lang="en-US" dirty="0" smtClean="0"/>
              <a:t>Equine Behavior 101</a:t>
            </a:r>
          </a:p>
          <a:p>
            <a:pPr lvl="1"/>
            <a:r>
              <a:rPr lang="en-US" dirty="0" smtClean="0"/>
              <a:t>What to do Until the Vet Arrives</a:t>
            </a:r>
          </a:p>
          <a:p>
            <a:pPr lvl="1"/>
            <a:r>
              <a:rPr lang="en-US" dirty="0" smtClean="0"/>
              <a:t>Basic Equine First Aid</a:t>
            </a:r>
          </a:p>
          <a:p>
            <a:r>
              <a:rPr lang="en-US" dirty="0" smtClean="0"/>
              <a:t>Hands-on</a:t>
            </a:r>
          </a:p>
          <a:p>
            <a:pPr lvl="1"/>
            <a:r>
              <a:rPr lang="en-US" dirty="0" smtClean="0"/>
              <a:t>Handling</a:t>
            </a:r>
          </a:p>
          <a:p>
            <a:pPr lvl="1"/>
            <a:r>
              <a:rPr lang="en-US" dirty="0" smtClean="0"/>
              <a:t>Moving around obstacles</a:t>
            </a:r>
          </a:p>
          <a:p>
            <a:pPr lvl="1"/>
            <a:r>
              <a:rPr lang="en-US" dirty="0" smtClean="0"/>
              <a:t>Grooming</a:t>
            </a:r>
          </a:p>
          <a:p>
            <a:pPr lvl="1"/>
            <a:r>
              <a:rPr lang="en-US" dirty="0" smtClean="0"/>
              <a:t>Trailers</a:t>
            </a:r>
          </a:p>
          <a:p>
            <a:pPr lvl="1"/>
            <a:r>
              <a:rPr lang="en-US" dirty="0" smtClean="0"/>
              <a:t>Basic First Aid</a:t>
            </a:r>
          </a:p>
        </p:txBody>
      </p:sp>
      <p:pic>
        <p:nvPicPr>
          <p:cNvPr id="5" name="Content Placeholder 4" descr="DSCN0747.JPG"/>
          <p:cNvPicPr>
            <a:picLocks noGrp="1" noChangeAspect="1"/>
          </p:cNvPicPr>
          <p:nvPr>
            <p:ph sz="half" idx="2"/>
          </p:nvPr>
        </p:nvPicPr>
        <p:blipFill>
          <a:blip r:embed="rId3" cstate="print"/>
          <a:stretch>
            <a:fillRect/>
          </a:stretch>
        </p:blipFill>
        <p:spPr>
          <a:xfrm>
            <a:off x="4572000" y="3657600"/>
            <a:ext cx="3368675" cy="252650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linds(horizontal)">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Program evaluation</a:t>
            </a:r>
            <a:endParaRPr lang="en-US" dirty="0"/>
          </a:p>
        </p:txBody>
      </p:sp>
      <p:sp>
        <p:nvSpPr>
          <p:cNvPr id="5" name="Content Placeholder 4"/>
          <p:cNvSpPr>
            <a:spLocks noGrp="1"/>
          </p:cNvSpPr>
          <p:nvPr>
            <p:ph idx="1"/>
          </p:nvPr>
        </p:nvSpPr>
        <p:spPr>
          <a:xfrm>
            <a:off x="457200" y="1295400"/>
            <a:ext cx="7239000" cy="5160336"/>
          </a:xfrm>
        </p:spPr>
        <p:txBody>
          <a:bodyPr/>
          <a:lstStyle/>
          <a:p>
            <a:r>
              <a:rPr lang="en-US" dirty="0" smtClean="0"/>
              <a:t>2 years, 8 programs, 137 participants</a:t>
            </a:r>
          </a:p>
          <a:p>
            <a:pPr lvl="1"/>
            <a:r>
              <a:rPr lang="en-US" dirty="0" smtClean="0"/>
              <a:t>120 program surveys (pre- and post-)</a:t>
            </a:r>
          </a:p>
          <a:p>
            <a:r>
              <a:rPr lang="en-US" dirty="0" smtClean="0"/>
              <a:t>Pre-program survey</a:t>
            </a:r>
          </a:p>
          <a:p>
            <a:pPr lvl="1"/>
            <a:r>
              <a:rPr lang="en-US" dirty="0" smtClean="0"/>
              <a:t>Over 82% had no formal training with horses</a:t>
            </a:r>
          </a:p>
          <a:p>
            <a:pPr lvl="1"/>
            <a:r>
              <a:rPr lang="en-US" dirty="0" smtClean="0"/>
              <a:t>15% “not comfortable” around horses</a:t>
            </a:r>
          </a:p>
          <a:p>
            <a:r>
              <a:rPr lang="en-US" dirty="0" smtClean="0"/>
              <a:t>Post-program survey</a:t>
            </a:r>
          </a:p>
          <a:p>
            <a:pPr lvl="1"/>
            <a:r>
              <a:rPr lang="en-US" dirty="0" smtClean="0"/>
              <a:t>All at least “somewhat comfortable” with horses</a:t>
            </a:r>
          </a:p>
          <a:p>
            <a:pPr lvl="1"/>
            <a:r>
              <a:rPr lang="en-US" dirty="0" smtClean="0"/>
              <a:t>94% had increased comfort level with horses</a:t>
            </a:r>
          </a:p>
          <a:p>
            <a:r>
              <a:rPr lang="en-US" dirty="0" smtClean="0"/>
              <a:t>Follow-ups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linds(horizontal)">
                                      <p:cBhvr>
                                        <p:cTn id="23" dur="500"/>
                                        <p:tgtEl>
                                          <p:spTgt spid="5">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linds(horizontal)">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linds(horizontal)">
                                      <p:cBhvr>
                                        <p:cTn id="31" dur="500"/>
                                        <p:tgtEl>
                                          <p:spTgt spid="5">
                                            <p:txEl>
                                              <p:pRg st="5" end="5"/>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blinds(horizontal)">
                                      <p:cBhvr>
                                        <p:cTn id="34" dur="500"/>
                                        <p:tgtEl>
                                          <p:spTgt spid="5">
                                            <p:txEl>
                                              <p:pRg st="6" end="6"/>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lstStyle/>
          <a:p>
            <a:r>
              <a:rPr lang="en-US" dirty="0" smtClean="0"/>
              <a:t>conclusions</a:t>
            </a:r>
            <a:endParaRPr lang="en-US" dirty="0"/>
          </a:p>
        </p:txBody>
      </p:sp>
      <p:sp>
        <p:nvSpPr>
          <p:cNvPr id="5" name="Content Placeholder 4"/>
          <p:cNvSpPr>
            <a:spLocks noGrp="1"/>
          </p:cNvSpPr>
          <p:nvPr>
            <p:ph sz="half" idx="1"/>
          </p:nvPr>
        </p:nvSpPr>
        <p:spPr>
          <a:xfrm>
            <a:off x="304800" y="1219200"/>
            <a:ext cx="7620000" cy="5410200"/>
          </a:xfrm>
        </p:spPr>
        <p:txBody>
          <a:bodyPr>
            <a:normAutofit/>
          </a:bodyPr>
          <a:lstStyle/>
          <a:p>
            <a:r>
              <a:rPr lang="en-US" dirty="0" smtClean="0"/>
              <a:t>Program appeared to </a:t>
            </a:r>
          </a:p>
          <a:p>
            <a:pPr lvl="1"/>
            <a:r>
              <a:rPr lang="en-US" dirty="0" smtClean="0"/>
              <a:t>Improve knowledge of equine behavior, handling, and basic first aid</a:t>
            </a:r>
          </a:p>
          <a:p>
            <a:pPr lvl="1"/>
            <a:r>
              <a:rPr lang="en-US" dirty="0" smtClean="0"/>
              <a:t>Improve confidence in horse handling</a:t>
            </a:r>
          </a:p>
          <a:p>
            <a:r>
              <a:rPr lang="en-US" dirty="0" smtClean="0"/>
              <a:t>Considerations</a:t>
            </a:r>
          </a:p>
          <a:p>
            <a:pPr lvl="1"/>
            <a:r>
              <a:rPr lang="en-US" dirty="0" smtClean="0"/>
              <a:t>Northern Virginia – “Horse Country”</a:t>
            </a:r>
          </a:p>
          <a:p>
            <a:pPr lvl="1"/>
            <a:r>
              <a:rPr lang="en-US" dirty="0" smtClean="0"/>
              <a:t>Horses in training not stressed</a:t>
            </a:r>
          </a:p>
          <a:p>
            <a:pPr lvl="1"/>
            <a:r>
              <a:rPr lang="en-US" dirty="0" smtClean="0"/>
              <a:t>Follow-up needed</a:t>
            </a:r>
          </a:p>
          <a:p>
            <a:pPr lvl="1"/>
            <a:r>
              <a:rPr lang="en-US" dirty="0" smtClean="0"/>
              <a:t>These learners different?</a:t>
            </a:r>
            <a:endParaRPr lang="en-US" dirty="0"/>
          </a:p>
        </p:txBody>
      </p:sp>
      <p:pic>
        <p:nvPicPr>
          <p:cNvPr id="9" name="Content Placeholder 8" descr="DSCN0760.JPG"/>
          <p:cNvPicPr>
            <a:picLocks noGrp="1" noChangeAspect="1"/>
          </p:cNvPicPr>
          <p:nvPr>
            <p:ph sz="half" idx="2"/>
          </p:nvPr>
        </p:nvPicPr>
        <p:blipFill>
          <a:blip r:embed="rId2" cstate="print"/>
          <a:stretch>
            <a:fillRect/>
          </a:stretch>
        </p:blipFill>
        <p:spPr>
          <a:xfrm>
            <a:off x="4800600" y="4305300"/>
            <a:ext cx="3063875" cy="229790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horizontal)">
                                      <p:cBhvr>
                                        <p:cTn id="18" dur="500"/>
                                        <p:tgtEl>
                                          <p:spTgt spid="5">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linds(horizont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linds(horizontal)">
                                      <p:cBhvr>
                                        <p:cTn id="26" dur="500"/>
                                        <p:tgtEl>
                                          <p:spTgt spid="5">
                                            <p:txEl>
                                              <p:pRg st="3" end="3"/>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linds(horizontal)">
                                      <p:cBhvr>
                                        <p:cTn id="29" dur="500"/>
                                        <p:tgtEl>
                                          <p:spTgt spid="5">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linds(horizontal)">
                                      <p:cBhvr>
                                        <p:cTn id="35" dur="500"/>
                                        <p:tgtEl>
                                          <p:spTgt spid="5">
                                            <p:txEl>
                                              <p:pRg st="6" end="6"/>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blinds(horizontal)">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20040"/>
            <a:ext cx="7242048" cy="670560"/>
          </a:xfrm>
        </p:spPr>
        <p:txBody>
          <a:bodyPr/>
          <a:lstStyle/>
          <a:p>
            <a:r>
              <a:rPr lang="en-US" dirty="0" smtClean="0"/>
              <a:t>Questions?</a:t>
            </a:r>
            <a:endParaRPr lang="en-US" dirty="0"/>
          </a:p>
        </p:txBody>
      </p:sp>
      <p:pic>
        <p:nvPicPr>
          <p:cNvPr id="14" name="Picture 2" descr="\\Marec-nas-01\share\Backup\Pictures\TLAER 2009 Pics\CD-TLAER 2009 MAREC\DSC05480.JPG"/>
          <p:cNvPicPr>
            <a:picLocks noChangeAspect="1" noChangeArrowheads="1"/>
          </p:cNvPicPr>
          <p:nvPr/>
        </p:nvPicPr>
        <p:blipFill>
          <a:blip r:embed="rId2" cstate="print"/>
          <a:srcRect/>
          <a:stretch>
            <a:fillRect/>
          </a:stretch>
        </p:blipFill>
        <p:spPr bwMode="auto">
          <a:xfrm>
            <a:off x="381001" y="1143000"/>
            <a:ext cx="7375574" cy="5532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318</TotalTime>
  <Words>629</Words>
  <Application>Microsoft Office PowerPoint</Application>
  <PresentationFormat>On-screen Show (4:3)</PresentationFormat>
  <Paragraphs>66</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Opulent</vt:lpstr>
      <vt:lpstr>Training emergency responders to handle equine-related incidents</vt:lpstr>
      <vt:lpstr>Vets Vs. emergency responders</vt:lpstr>
      <vt:lpstr>Preliminary data</vt:lpstr>
      <vt:lpstr>Emergency responder horse handling training</vt:lpstr>
      <vt:lpstr>Program evaluation</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emergency responders to handle equine-related incidents</dc:title>
  <dc:creator>Shea Porr</dc:creator>
  <cp:lastModifiedBy>Shea Porr</cp:lastModifiedBy>
  <cp:revision>9</cp:revision>
  <dcterms:created xsi:type="dcterms:W3CDTF">2010-06-18T17:57:06Z</dcterms:created>
  <dcterms:modified xsi:type="dcterms:W3CDTF">2010-06-23T02:26:34Z</dcterms:modified>
</cp:coreProperties>
</file>