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4" r:id="rId16"/>
    <p:sldId id="278" r:id="rId17"/>
    <p:sldId id="275" r:id="rId18"/>
    <p:sldId id="276" r:id="rId19"/>
    <p:sldId id="277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56B8831-6F97-414E-8DC3-FF6B156379BE}">
  <a:tblStyle styleId="{056B8831-6F97-414E-8DC3-FF6B156379BE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E9D61589-C5A7-4DE1-8A37-E810CD63FFE0}" styleName="Table_1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BF1E8"/>
          </a:solidFill>
        </a:fill>
      </a:tcStyle>
    </a:wholeTbl>
    <a:band1H>
      <a:tcStyle>
        <a:tcBdr/>
        <a:fill>
          <a:solidFill>
            <a:srgbClr val="D4E2CE"/>
          </a:solidFill>
        </a:fill>
      </a:tcStyle>
    </a:band1H>
    <a:band1V>
      <a:tcStyle>
        <a:tcBdr/>
        <a:fill>
          <a:solidFill>
            <a:srgbClr val="D4E2CE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70AD47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70AD47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70AD47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70AD47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03"/>
    <p:restoredTop sz="94612"/>
  </p:normalViewPr>
  <p:slideViewPr>
    <p:cSldViewPr snapToGrid="0" snapToObjects="1">
      <p:cViewPr varScale="1">
        <p:scale>
          <a:sx n="232" d="100"/>
          <a:sy n="232" d="100"/>
        </p:scale>
        <p:origin x="176" y="8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BEC40-F5F7-4347-ABBD-3A4A3D89E4A1}" type="datetimeFigureOut">
              <a:rPr lang="en-US" smtClean="0"/>
              <a:t>6/5/17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937D1-419D-F045-BE57-C73E5C53A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469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endParaRPr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1296630"/>
            <a:ext cx="7772400" cy="97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Font typeface="Montserrat"/>
              <a:buNone/>
              <a:defRPr sz="3600" b="1" i="0" u="none" strike="noStrike" cap="none">
                <a:solidFill>
                  <a:srgbClr val="18453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685800" y="2273105"/>
            <a:ext cx="7772400" cy="157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2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699022"/>
            <a:ext cx="8229600" cy="60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ct val="100000"/>
              <a:buNone/>
              <a:defRPr sz="2800" b="1" i="0" u="none" strike="noStrike" cap="none">
                <a:solidFill>
                  <a:srgbClr val="18453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307424"/>
            <a:ext cx="8229600" cy="328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  <a:defRPr sz="1600" i="0" u="none" strike="noStrike" cap="none">
                <a:solidFill>
                  <a:srgbClr val="595959"/>
                </a:solidFill>
              </a:defRPr>
            </a:lvl1pPr>
            <a:lvl2pPr marL="742950" marR="0" lvl="1" indent="-156209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  <a:defRPr sz="1600" i="0" u="none" strike="noStrike" cap="none">
                <a:solidFill>
                  <a:srgbClr val="595959"/>
                </a:solidFill>
              </a:defRPr>
            </a:lvl2pPr>
            <a:lvl3pPr marL="1143000" marR="0" lvl="2" indent="-1016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Char char="•"/>
              <a:defRPr i="0" u="none" strike="noStrike" cap="none">
                <a:solidFill>
                  <a:srgbClr val="595959"/>
                </a:solidFill>
              </a:defRPr>
            </a:lvl3pPr>
            <a:lvl4pPr marL="1600200" marR="0" lvl="3" indent="-1016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Char char="–"/>
              <a:defRPr i="0" u="none" strike="noStrike" cap="none">
                <a:solidFill>
                  <a:srgbClr val="595959"/>
                </a:solidFill>
              </a:defRPr>
            </a:lvl4pPr>
            <a:lvl5pPr marL="2057400" marR="0" lvl="4" indent="-1016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Char char="»"/>
              <a:defRPr i="0" u="none" strike="noStrike" cap="none">
                <a:solidFill>
                  <a:srgbClr val="595959"/>
                </a:solidFill>
              </a:defRPr>
            </a:lvl5pPr>
            <a:lvl6pPr marL="2514600" marR="0" lvl="5" indent="-101600" algn="l" rtl="0">
              <a:spcBef>
                <a:spcPts val="0"/>
              </a:spcBef>
              <a:buClr>
                <a:srgbClr val="595959"/>
              </a:buClr>
              <a:buChar char="•"/>
              <a:defRPr i="0" u="none" strike="noStrike" cap="none">
                <a:solidFill>
                  <a:srgbClr val="595959"/>
                </a:solidFill>
              </a:defRPr>
            </a:lvl6pPr>
            <a:lvl7pPr marL="2971800" marR="0" lvl="6" indent="-101600" algn="l" rtl="0">
              <a:spcBef>
                <a:spcPts val="0"/>
              </a:spcBef>
              <a:buClr>
                <a:srgbClr val="595959"/>
              </a:buClr>
              <a:buChar char="•"/>
              <a:defRPr i="0" u="none" strike="noStrike" cap="none">
                <a:solidFill>
                  <a:srgbClr val="595959"/>
                </a:solidFill>
              </a:defRPr>
            </a:lvl7pPr>
            <a:lvl8pPr marL="3429000" marR="0" lvl="7" indent="-101600" algn="l" rtl="0">
              <a:spcBef>
                <a:spcPts val="0"/>
              </a:spcBef>
              <a:buClr>
                <a:srgbClr val="595959"/>
              </a:buClr>
              <a:buChar char="•"/>
              <a:defRPr i="0" u="none" strike="noStrike" cap="none">
                <a:solidFill>
                  <a:srgbClr val="595959"/>
                </a:solidFill>
              </a:defRPr>
            </a:lvl8pPr>
            <a:lvl9pPr marL="3886200" marR="0" lvl="8" indent="-101600" algn="l" rtl="0">
              <a:spcBef>
                <a:spcPts val="0"/>
              </a:spcBef>
              <a:buClr>
                <a:srgbClr val="595959"/>
              </a:buClr>
              <a:buChar char="•"/>
              <a:defRPr i="0" u="none" strike="noStrike" cap="none">
                <a:solidFill>
                  <a:srgbClr val="595959"/>
                </a:solidFill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2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57200" y="694515"/>
            <a:ext cx="8229600" cy="65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ct val="100000"/>
              <a:buNone/>
              <a:defRPr sz="2800" b="1" i="0" u="none" strike="noStrike" cap="none">
                <a:solidFill>
                  <a:srgbClr val="18453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1350924"/>
            <a:ext cx="39507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  <a:defRPr sz="1600" i="0" u="none" strike="noStrike" cap="none">
                <a:solidFill>
                  <a:srgbClr val="595959"/>
                </a:solidFill>
              </a:defRPr>
            </a:lvl1pPr>
            <a:lvl2pPr marL="742950" marR="0" lvl="1" indent="-156209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  <a:defRPr sz="1600" i="0" u="none" strike="noStrike" cap="none">
                <a:solidFill>
                  <a:srgbClr val="595959"/>
                </a:solidFill>
              </a:defRPr>
            </a:lvl2pPr>
            <a:lvl3pPr marL="1143000" marR="0" lvl="2" indent="-1016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Char char="•"/>
              <a:defRPr i="0" u="none" strike="noStrike" cap="none">
                <a:solidFill>
                  <a:srgbClr val="595959"/>
                </a:solidFill>
              </a:defRPr>
            </a:lvl3pPr>
            <a:lvl4pPr marL="1600200" marR="0" lvl="3" indent="-1016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Char char="–"/>
              <a:defRPr i="0" u="none" strike="noStrike" cap="none">
                <a:solidFill>
                  <a:srgbClr val="595959"/>
                </a:solidFill>
              </a:defRPr>
            </a:lvl4pPr>
            <a:lvl5pPr marL="2057400" marR="0" lvl="4" indent="-1016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Char char="»"/>
              <a:defRPr i="0" u="none" strike="noStrike" cap="none">
                <a:solidFill>
                  <a:srgbClr val="595959"/>
                </a:solidFill>
              </a:defRPr>
            </a:lvl5pPr>
            <a:lvl6pPr marL="2514600" marR="0" lvl="5" indent="-101600" algn="l" rtl="0">
              <a:spcBef>
                <a:spcPts val="0"/>
              </a:spcBef>
              <a:buClr>
                <a:srgbClr val="595959"/>
              </a:buClr>
              <a:buChar char="•"/>
              <a:defRPr i="0" u="none" strike="noStrike" cap="none">
                <a:solidFill>
                  <a:srgbClr val="595959"/>
                </a:solidFill>
              </a:defRPr>
            </a:lvl6pPr>
            <a:lvl7pPr marL="2971800" marR="0" lvl="6" indent="-101600" algn="l" rtl="0">
              <a:spcBef>
                <a:spcPts val="0"/>
              </a:spcBef>
              <a:buClr>
                <a:srgbClr val="595959"/>
              </a:buClr>
              <a:buChar char="•"/>
              <a:defRPr i="0" u="none" strike="noStrike" cap="none">
                <a:solidFill>
                  <a:srgbClr val="595959"/>
                </a:solidFill>
              </a:defRPr>
            </a:lvl7pPr>
            <a:lvl8pPr marL="3429000" marR="0" lvl="7" indent="-101600" algn="l" rtl="0">
              <a:spcBef>
                <a:spcPts val="0"/>
              </a:spcBef>
              <a:buClr>
                <a:srgbClr val="595959"/>
              </a:buClr>
              <a:buChar char="•"/>
              <a:defRPr i="0" u="none" strike="noStrike" cap="none">
                <a:solidFill>
                  <a:srgbClr val="595959"/>
                </a:solidFill>
              </a:defRPr>
            </a:lvl8pPr>
            <a:lvl9pPr marL="3886200" marR="0" lvl="8" indent="-101600" algn="l" rtl="0">
              <a:spcBef>
                <a:spcPts val="0"/>
              </a:spcBef>
              <a:buClr>
                <a:srgbClr val="595959"/>
              </a:buClr>
              <a:buChar char="•"/>
              <a:defRPr i="0" u="none" strike="noStrike" cap="none">
                <a:solidFill>
                  <a:srgbClr val="595959"/>
                </a:solidFill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2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736100" y="1350949"/>
            <a:ext cx="39507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▪"/>
              <a:defRPr sz="1600" i="0" u="none" strike="noStrike" cap="none">
                <a:solidFill>
                  <a:srgbClr val="595959"/>
                </a:solidFill>
              </a:defRPr>
            </a:lvl1pPr>
            <a:lvl2pPr marL="742950" marR="0" lvl="1" indent="-13335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▪"/>
              <a:defRPr sz="1600" i="0" u="none" strike="noStrike" cap="none">
                <a:solidFill>
                  <a:srgbClr val="595959"/>
                </a:solidFill>
              </a:defRPr>
            </a:lvl2pPr>
            <a:lvl3pPr marL="1143000" marR="0" lvl="2" indent="-1016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Char char="•"/>
              <a:defRPr i="0" u="none" strike="noStrike" cap="none">
                <a:solidFill>
                  <a:srgbClr val="595959"/>
                </a:solidFill>
              </a:defRPr>
            </a:lvl3pPr>
            <a:lvl4pPr marL="1600200" marR="0" lvl="3" indent="-1016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Char char="–"/>
              <a:defRPr i="0" u="none" strike="noStrike" cap="none">
                <a:solidFill>
                  <a:srgbClr val="595959"/>
                </a:solidFill>
              </a:defRPr>
            </a:lvl4pPr>
            <a:lvl5pPr marL="2057400" marR="0" lvl="4" indent="-1016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Char char="»"/>
              <a:defRPr i="0" u="none" strike="noStrike" cap="none">
                <a:solidFill>
                  <a:srgbClr val="595959"/>
                </a:solidFill>
              </a:defRPr>
            </a:lvl5pPr>
            <a:lvl6pPr marL="2514600" marR="0" lvl="5" indent="-101600" algn="l" rtl="0">
              <a:spcBef>
                <a:spcPts val="0"/>
              </a:spcBef>
              <a:buClr>
                <a:srgbClr val="595959"/>
              </a:buClr>
              <a:buChar char="•"/>
              <a:defRPr i="0" u="none" strike="noStrike" cap="none">
                <a:solidFill>
                  <a:srgbClr val="595959"/>
                </a:solidFill>
              </a:defRPr>
            </a:lvl6pPr>
            <a:lvl7pPr marL="2971800" marR="0" lvl="6" indent="-101600" algn="l" rtl="0">
              <a:spcBef>
                <a:spcPts val="0"/>
              </a:spcBef>
              <a:buClr>
                <a:srgbClr val="595959"/>
              </a:buClr>
              <a:buChar char="•"/>
              <a:defRPr i="0" u="none" strike="noStrike" cap="none">
                <a:solidFill>
                  <a:srgbClr val="595959"/>
                </a:solidFill>
              </a:defRPr>
            </a:lvl7pPr>
            <a:lvl8pPr marL="3429000" marR="0" lvl="7" indent="-101600" algn="l" rtl="0">
              <a:spcBef>
                <a:spcPts val="0"/>
              </a:spcBef>
              <a:buClr>
                <a:srgbClr val="595959"/>
              </a:buClr>
              <a:buChar char="•"/>
              <a:defRPr i="0" u="none" strike="noStrike" cap="none">
                <a:solidFill>
                  <a:srgbClr val="595959"/>
                </a:solidFill>
              </a:defRPr>
            </a:lvl8pPr>
            <a:lvl9pPr marL="3886200" marR="0" lvl="8" indent="-101600" algn="l" rtl="0">
              <a:spcBef>
                <a:spcPts val="0"/>
              </a:spcBef>
              <a:buClr>
                <a:srgbClr val="595959"/>
              </a:buClr>
              <a:buChar char="•"/>
              <a:defRPr i="0" u="none" strike="noStrike" cap="none">
                <a:solidFill>
                  <a:srgbClr val="59595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xx_Title and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350924"/>
            <a:ext cx="8229600" cy="322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None/>
              <a:defRPr sz="1600" i="0" u="none" strike="noStrike" cap="none">
                <a:solidFill>
                  <a:srgbClr val="595959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None/>
              <a:defRPr sz="1600" i="0" u="none" strike="noStrike" cap="none">
                <a:solidFill>
                  <a:srgbClr val="595959"/>
                </a:solidFill>
              </a:defRPr>
            </a:lvl2pPr>
            <a:lvl3pPr marL="1143000" marR="0" lvl="2" indent="-1016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Char char="•"/>
              <a:defRPr i="0" u="none" strike="noStrike" cap="none">
                <a:solidFill>
                  <a:srgbClr val="595959"/>
                </a:solidFill>
              </a:defRPr>
            </a:lvl3pPr>
            <a:lvl4pPr marL="1600200" marR="0" lvl="3" indent="-1016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Char char="–"/>
              <a:defRPr i="0" u="none" strike="noStrike" cap="none">
                <a:solidFill>
                  <a:srgbClr val="595959"/>
                </a:solidFill>
              </a:defRPr>
            </a:lvl4pPr>
            <a:lvl5pPr marL="2057400" marR="0" lvl="4" indent="-1016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Char char="»"/>
              <a:defRPr i="0" u="none" strike="noStrike" cap="none">
                <a:solidFill>
                  <a:srgbClr val="595959"/>
                </a:solidFill>
              </a:defRPr>
            </a:lvl5pPr>
            <a:lvl6pPr marL="2514600" marR="0" lvl="5" indent="-101600" algn="l" rtl="0">
              <a:spcBef>
                <a:spcPts val="0"/>
              </a:spcBef>
              <a:buClr>
                <a:srgbClr val="595959"/>
              </a:buClr>
              <a:buChar char="•"/>
              <a:defRPr i="0" u="none" strike="noStrike" cap="none">
                <a:solidFill>
                  <a:srgbClr val="595959"/>
                </a:solidFill>
              </a:defRPr>
            </a:lvl6pPr>
            <a:lvl7pPr marL="2971800" marR="0" lvl="6" indent="-101600" algn="l" rtl="0">
              <a:spcBef>
                <a:spcPts val="0"/>
              </a:spcBef>
              <a:buClr>
                <a:srgbClr val="595959"/>
              </a:buClr>
              <a:buChar char="•"/>
              <a:defRPr i="0" u="none" strike="noStrike" cap="none">
                <a:solidFill>
                  <a:srgbClr val="595959"/>
                </a:solidFill>
              </a:defRPr>
            </a:lvl7pPr>
            <a:lvl8pPr marL="3429000" marR="0" lvl="7" indent="-101600" algn="l" rtl="0">
              <a:spcBef>
                <a:spcPts val="0"/>
              </a:spcBef>
              <a:buClr>
                <a:srgbClr val="595959"/>
              </a:buClr>
              <a:buChar char="•"/>
              <a:defRPr i="0" u="none" strike="noStrike" cap="none">
                <a:solidFill>
                  <a:srgbClr val="595959"/>
                </a:solidFill>
              </a:defRPr>
            </a:lvl8pPr>
            <a:lvl9pPr marL="3886200" marR="0" lvl="8" indent="-101600" algn="l" rtl="0">
              <a:spcBef>
                <a:spcPts val="0"/>
              </a:spcBef>
              <a:buClr>
                <a:srgbClr val="595959"/>
              </a:buClr>
              <a:buChar char="•"/>
              <a:defRPr i="0" u="none" strike="noStrike" cap="none">
                <a:solidFill>
                  <a:srgbClr val="595959"/>
                </a:solidFill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2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694515"/>
            <a:ext cx="8229600" cy="65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ct val="100000"/>
              <a:buNone/>
              <a:defRPr sz="2800" b="1" i="0" u="none" strike="noStrike" cap="none">
                <a:solidFill>
                  <a:srgbClr val="18453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xx_enum_Title and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350924"/>
            <a:ext cx="8229600" cy="321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200" marR="0" lvl="0" indent="-3048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AutoNum type="arabicPeriod"/>
              <a:defRPr sz="1600" i="0" u="none" strike="noStrike" cap="none">
                <a:solidFill>
                  <a:srgbClr val="595959"/>
                </a:solidFill>
              </a:defRPr>
            </a:lvl1pPr>
            <a:lvl2pPr marL="457200" marR="0" lvl="1" indent="28575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  <a:defRPr sz="1600" i="0" u="none" strike="noStrike" cap="none">
                <a:solidFill>
                  <a:srgbClr val="595959"/>
                </a:solidFill>
              </a:defRPr>
            </a:lvl2pPr>
            <a:lvl3pPr marL="1143000" marR="0" lvl="2" indent="-1016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Char char="•"/>
              <a:defRPr i="0" u="none" strike="noStrike" cap="none">
                <a:solidFill>
                  <a:srgbClr val="595959"/>
                </a:solidFill>
              </a:defRPr>
            </a:lvl3pPr>
            <a:lvl4pPr marL="1600200" marR="0" lvl="3" indent="-1016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Char char="–"/>
              <a:defRPr i="0" u="none" strike="noStrike" cap="none">
                <a:solidFill>
                  <a:srgbClr val="595959"/>
                </a:solidFill>
              </a:defRPr>
            </a:lvl4pPr>
            <a:lvl5pPr marL="2057400" marR="0" lvl="4" indent="-1016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Char char="»"/>
              <a:defRPr i="0" u="none" strike="noStrike" cap="none">
                <a:solidFill>
                  <a:srgbClr val="595959"/>
                </a:solidFill>
              </a:defRPr>
            </a:lvl5pPr>
            <a:lvl6pPr marL="2514600" marR="0" lvl="5" indent="-101600" algn="l" rtl="0">
              <a:spcBef>
                <a:spcPts val="0"/>
              </a:spcBef>
              <a:buClr>
                <a:srgbClr val="595959"/>
              </a:buClr>
              <a:buChar char="•"/>
              <a:defRPr i="0" u="none" strike="noStrike" cap="none">
                <a:solidFill>
                  <a:srgbClr val="595959"/>
                </a:solidFill>
              </a:defRPr>
            </a:lvl6pPr>
            <a:lvl7pPr marL="2971800" marR="0" lvl="6" indent="-101600" algn="l" rtl="0">
              <a:spcBef>
                <a:spcPts val="0"/>
              </a:spcBef>
              <a:buClr>
                <a:srgbClr val="595959"/>
              </a:buClr>
              <a:buChar char="•"/>
              <a:defRPr i="0" u="none" strike="noStrike" cap="none">
                <a:solidFill>
                  <a:srgbClr val="595959"/>
                </a:solidFill>
              </a:defRPr>
            </a:lvl7pPr>
            <a:lvl8pPr marL="3429000" marR="0" lvl="7" indent="-101600" algn="l" rtl="0">
              <a:spcBef>
                <a:spcPts val="0"/>
              </a:spcBef>
              <a:buClr>
                <a:srgbClr val="595959"/>
              </a:buClr>
              <a:buChar char="•"/>
              <a:defRPr i="0" u="none" strike="noStrike" cap="none">
                <a:solidFill>
                  <a:srgbClr val="595959"/>
                </a:solidFill>
              </a:defRPr>
            </a:lvl8pPr>
            <a:lvl9pPr marL="3886200" marR="0" lvl="8" indent="-101600" algn="l" rtl="0">
              <a:spcBef>
                <a:spcPts val="0"/>
              </a:spcBef>
              <a:buClr>
                <a:srgbClr val="595959"/>
              </a:buClr>
              <a:buChar char="•"/>
              <a:defRPr i="0" u="none" strike="noStrike" cap="none">
                <a:solidFill>
                  <a:srgbClr val="595959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2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694515"/>
            <a:ext cx="8229600" cy="65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ct val="100000"/>
              <a:buNone/>
              <a:defRPr sz="2800" b="1" i="0" u="none" strike="noStrike" cap="none">
                <a:solidFill>
                  <a:srgbClr val="18453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2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Shape 9" descr="MSU thinner spear_green RGB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7200" y="4689799"/>
            <a:ext cx="8229600" cy="7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0" descr="PP banner wordmark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047" y="0"/>
            <a:ext cx="9141000" cy="5022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6" Type="http://schemas.openxmlformats.org/officeDocument/2006/relationships/image" Target="../media/image9.jpg"/><Relationship Id="rId7" Type="http://schemas.openxmlformats.org/officeDocument/2006/relationships/image" Target="../media/image10.jpg"/><Relationship Id="rId8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ctrTitle"/>
          </p:nvPr>
        </p:nvSpPr>
        <p:spPr>
          <a:xfrm>
            <a:off x="685800" y="1062625"/>
            <a:ext cx="7772400" cy="123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3000" dirty="0" smtClean="0">
                <a:latin typeface="Candara" charset="0"/>
                <a:ea typeface="Candara" charset="0"/>
                <a:cs typeface="Candara" charset="0"/>
              </a:rPr>
              <a:t>Diversity in Higher Education</a:t>
            </a:r>
            <a:r>
              <a:rPr lang="en-US" sz="3000" dirty="0" smtClean="0">
                <a:latin typeface="Candara" charset="0"/>
                <a:ea typeface="Candara" charset="0"/>
                <a:cs typeface="Candara" charset="0"/>
              </a:rPr>
              <a:t>:</a:t>
            </a:r>
            <a:br>
              <a:rPr lang="en-US" sz="3000" dirty="0" smtClean="0">
                <a:latin typeface="Candara" charset="0"/>
                <a:ea typeface="Candara" charset="0"/>
                <a:cs typeface="Candara" charset="0"/>
              </a:rPr>
            </a:br>
            <a:r>
              <a:rPr lang="en-US" sz="3000" dirty="0" smtClean="0">
                <a:latin typeface="Candara" charset="0"/>
                <a:ea typeface="Candara" charset="0"/>
                <a:cs typeface="Candara" charset="0"/>
              </a:rPr>
              <a:t>Awareness to Action</a:t>
            </a:r>
            <a:endParaRPr lang="en" sz="3000" dirty="0">
              <a:latin typeface="Candara" charset="0"/>
              <a:ea typeface="Candara" charset="0"/>
              <a:cs typeface="Candara" charset="0"/>
            </a:endParaRPr>
          </a:p>
        </p:txBody>
      </p:sp>
      <p:pic>
        <p:nvPicPr>
          <p:cNvPr id="47" name="Shape 47" descr="Related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5191" y="3472525"/>
            <a:ext cx="1164425" cy="116442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Shape 49"/>
          <p:cNvSpPr txBox="1"/>
          <p:nvPr/>
        </p:nvSpPr>
        <p:spPr>
          <a:xfrm>
            <a:off x="827125" y="2596150"/>
            <a:ext cx="3906600" cy="74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595959"/>
                </a:solidFill>
                <a:latin typeface="Charter Roman" charset="0"/>
                <a:ea typeface="Charter Roman" charset="0"/>
                <a:cs typeface="Charter Roman" charset="0"/>
              </a:rPr>
              <a:t>Dustin Petty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595959"/>
                </a:solidFill>
                <a:latin typeface="Charter Roman" charset="0"/>
                <a:ea typeface="Charter Roman" charset="0"/>
                <a:cs typeface="Charter Roman" charset="0"/>
              </a:rPr>
              <a:t>Academic Advisor</a:t>
            </a:r>
            <a:endParaRPr lang="en" dirty="0">
              <a:solidFill>
                <a:srgbClr val="595959"/>
              </a:solidFill>
              <a:latin typeface="Charter Roman" charset="0"/>
              <a:ea typeface="Charter Roman" charset="0"/>
              <a:cs typeface="Charter Roman" charset="0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dirty="0">
                <a:solidFill>
                  <a:srgbClr val="595959"/>
                </a:solidFill>
                <a:latin typeface="Charter Roman" charset="0"/>
                <a:ea typeface="Charter Roman" charset="0"/>
                <a:cs typeface="Charter Roman" charset="0"/>
              </a:rPr>
              <a:t>Liberty Hyde Bailey </a:t>
            </a:r>
            <a:r>
              <a:rPr lang="en" dirty="0" smtClean="0">
                <a:solidFill>
                  <a:srgbClr val="595959"/>
                </a:solidFill>
                <a:latin typeface="Charter Roman" charset="0"/>
                <a:ea typeface="Charter Roman" charset="0"/>
                <a:cs typeface="Charter Roman" charset="0"/>
              </a:rPr>
              <a:t>Program</a:t>
            </a:r>
            <a:endParaRPr lang="en" dirty="0">
              <a:solidFill>
                <a:srgbClr val="595959"/>
              </a:solidFill>
              <a:latin typeface="Charter Roman" charset="0"/>
              <a:ea typeface="Charter Roman" charset="0"/>
              <a:cs typeface="Charter Roman" charset="0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dirty="0">
                <a:solidFill>
                  <a:srgbClr val="595959"/>
                </a:solidFill>
                <a:latin typeface="Charter Roman" charset="0"/>
                <a:ea typeface="Charter Roman" charset="0"/>
                <a:cs typeface="Charter Roman" charset="0"/>
              </a:rPr>
              <a:t>Michigan State University</a:t>
            </a:r>
          </a:p>
          <a:p>
            <a:pPr marL="0" lvl="0" indent="0" rtl="0">
              <a:spcBef>
                <a:spcPts val="0"/>
              </a:spcBef>
              <a:buNone/>
            </a:pPr>
            <a:endParaRPr dirty="0">
              <a:solidFill>
                <a:srgbClr val="595959"/>
              </a:solidFill>
              <a:latin typeface="Charter Roman" charset="0"/>
              <a:ea typeface="Charter Roman" charset="0"/>
              <a:cs typeface="Charter Roman" charset="0"/>
            </a:endParaRPr>
          </a:p>
        </p:txBody>
      </p:sp>
      <p:pic>
        <p:nvPicPr>
          <p:cNvPr id="50" name="Shape 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23422" y="3342551"/>
            <a:ext cx="1294399" cy="1294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457200" y="1964390"/>
            <a:ext cx="8229600" cy="65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>
                <a:latin typeface="Candara" charset="0"/>
                <a:ea typeface="Candara" charset="0"/>
                <a:cs typeface="Candara" charset="0"/>
              </a:rPr>
              <a:t>Findings and Trends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457200" y="694515"/>
            <a:ext cx="8229600" cy="65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>
                <a:latin typeface="Candara" charset="0"/>
                <a:ea typeface="Candara" charset="0"/>
                <a:cs typeface="Candara" charset="0"/>
              </a:rPr>
              <a:t>Bailey Scholars Program is Diverse</a:t>
            </a:r>
          </a:p>
          <a:p>
            <a:pPr lvl="0">
              <a:spcBef>
                <a:spcPts val="0"/>
              </a:spcBef>
              <a:buNone/>
            </a:pPr>
            <a:endParaRPr dirty="0"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133" name="Shape 133"/>
          <p:cNvSpPr txBox="1">
            <a:spLocks noGrp="1"/>
          </p:cNvSpPr>
          <p:nvPr>
            <p:ph type="body" idx="2"/>
          </p:nvPr>
        </p:nvSpPr>
        <p:spPr>
          <a:xfrm>
            <a:off x="411675" y="1577274"/>
            <a:ext cx="3950700" cy="1711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365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1700" dirty="0">
                <a:solidFill>
                  <a:schemeClr val="dk1"/>
                </a:solidFill>
                <a:latin typeface="Charter Roman" charset="0"/>
                <a:ea typeface="Charter Roman" charset="0"/>
                <a:cs typeface="Charter Roman" charset="0"/>
              </a:rPr>
              <a:t>Vast majority of program participants believe Bailey is in fact a diverse learning community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1700" dirty="0">
              <a:solidFill>
                <a:schemeClr val="dk1"/>
              </a:solidFill>
              <a:latin typeface="Charter Roman" charset="0"/>
              <a:ea typeface="Charter Roman" charset="0"/>
              <a:cs typeface="Charter Roman" charset="0"/>
            </a:endParaRPr>
          </a:p>
          <a:p>
            <a:pPr marL="457200" lvl="0" indent="-33655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700" dirty="0">
                <a:solidFill>
                  <a:srgbClr val="000000"/>
                </a:solidFill>
                <a:latin typeface="Charter Roman" charset="0"/>
                <a:ea typeface="Charter Roman" charset="0"/>
                <a:cs typeface="Charter Roman" charset="0"/>
              </a:rPr>
              <a:t>98.11% compared to 1.89%</a:t>
            </a:r>
          </a:p>
        </p:txBody>
      </p:sp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1074" y="1289450"/>
            <a:ext cx="4416749" cy="340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212750" y="694525"/>
            <a:ext cx="8747700" cy="65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>
                <a:latin typeface="Candara" charset="0"/>
                <a:ea typeface="Candara" charset="0"/>
                <a:cs typeface="Candara" charset="0"/>
              </a:rPr>
              <a:t>Students Join Mostly </a:t>
            </a:r>
            <a:r>
              <a:rPr lang="en-US" dirty="0" smtClean="0">
                <a:latin typeface="Candara" charset="0"/>
                <a:ea typeface="Candara" charset="0"/>
                <a:cs typeface="Candara" charset="0"/>
              </a:rPr>
              <a:t>D</a:t>
            </a:r>
            <a:r>
              <a:rPr lang="en" dirty="0" err="1" smtClean="0">
                <a:latin typeface="Candara" charset="0"/>
                <a:ea typeface="Candara" charset="0"/>
                <a:cs typeface="Candara" charset="0"/>
              </a:rPr>
              <a:t>ue</a:t>
            </a:r>
            <a:r>
              <a:rPr lang="en" dirty="0" smtClean="0">
                <a:latin typeface="Candara" charset="0"/>
                <a:ea typeface="Candara" charset="0"/>
                <a:cs typeface="Candara" charset="0"/>
              </a:rPr>
              <a:t> </a:t>
            </a:r>
            <a:r>
              <a:rPr lang="en" dirty="0">
                <a:latin typeface="Candara" charset="0"/>
                <a:ea typeface="Candara" charset="0"/>
                <a:cs typeface="Candara" charset="0"/>
              </a:rPr>
              <a:t>to Recommendation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457200" y="1350925"/>
            <a:ext cx="2494200" cy="3380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 dirty="0">
                <a:solidFill>
                  <a:schemeClr val="dk1"/>
                </a:solidFill>
                <a:latin typeface="Charter Roman" charset="0"/>
                <a:ea typeface="Charter Roman" charset="0"/>
                <a:cs typeface="Charter Roman" charset="0"/>
              </a:rPr>
              <a:t>Categorized student response options into four categories </a:t>
            </a: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AutoNum type="arabicPeriod"/>
            </a:pPr>
            <a:r>
              <a:rPr lang="en" sz="1400" dirty="0">
                <a:solidFill>
                  <a:schemeClr val="dk1"/>
                </a:solidFill>
                <a:latin typeface="Charter Roman" charset="0"/>
                <a:ea typeface="Charter Roman" charset="0"/>
                <a:cs typeface="Charter Roman" charset="0"/>
              </a:rPr>
              <a:t>Recommendation (family/friend/advisor)</a:t>
            </a: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AutoNum type="arabicPeriod"/>
            </a:pPr>
            <a:r>
              <a:rPr lang="en" sz="1400" dirty="0">
                <a:solidFill>
                  <a:schemeClr val="dk1"/>
                </a:solidFill>
                <a:latin typeface="Charter Roman" charset="0"/>
                <a:ea typeface="Charter Roman" charset="0"/>
                <a:cs typeface="Charter Roman" charset="0"/>
              </a:rPr>
              <a:t>Values </a:t>
            </a:r>
          </a:p>
          <a:p>
            <a:pPr marL="45720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 dirty="0">
                <a:solidFill>
                  <a:schemeClr val="dk1"/>
                </a:solidFill>
                <a:latin typeface="Charter Roman" charset="0"/>
                <a:ea typeface="Charter Roman" charset="0"/>
                <a:cs typeface="Charter Roman" charset="0"/>
              </a:rPr>
              <a:t>(Identification with program values)</a:t>
            </a: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AutoNum type="arabicPeriod"/>
            </a:pPr>
            <a:r>
              <a:rPr lang="en" sz="1400" dirty="0">
                <a:solidFill>
                  <a:schemeClr val="dk1"/>
                </a:solidFill>
                <a:latin typeface="Charter Roman" charset="0"/>
                <a:ea typeface="Charter Roman" charset="0"/>
                <a:cs typeface="Charter Roman" charset="0"/>
              </a:rPr>
              <a:t>Connections (to campus, resources, peers</a:t>
            </a: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AutoNum type="arabicPeriod"/>
            </a:pPr>
            <a:r>
              <a:rPr lang="en" sz="1400" dirty="0">
                <a:solidFill>
                  <a:schemeClr val="dk1"/>
                </a:solidFill>
                <a:latin typeface="Charter Roman" charset="0"/>
                <a:ea typeface="Charter Roman" charset="0"/>
                <a:cs typeface="Charter Roman" charset="0"/>
              </a:rPr>
              <a:t>Goals (boost GPA, earn a minor)</a:t>
            </a:r>
          </a:p>
        </p:txBody>
      </p:sp>
      <p:graphicFrame>
        <p:nvGraphicFramePr>
          <p:cNvPr id="141" name="Shape 141"/>
          <p:cNvGraphicFramePr/>
          <p:nvPr>
            <p:extLst>
              <p:ext uri="{D42A27DB-BD31-4B8C-83A1-F6EECF244321}">
                <p14:modId xmlns:p14="http://schemas.microsoft.com/office/powerpoint/2010/main" val="900837634"/>
              </p:ext>
            </p:extLst>
          </p:nvPr>
        </p:nvGraphicFramePr>
        <p:xfrm>
          <a:off x="3172100" y="1755650"/>
          <a:ext cx="5429250" cy="1981050"/>
        </p:xfrm>
        <a:graphic>
          <a:graphicData uri="http://schemas.openxmlformats.org/drawingml/2006/table">
            <a:tbl>
              <a:tblPr>
                <a:noFill/>
                <a:tableStyleId>{056B8831-6F97-414E-8DC3-FF6B156379BE}</a:tableStyleId>
              </a:tblPr>
              <a:tblGrid>
                <a:gridCol w="1809750"/>
                <a:gridCol w="1809750"/>
                <a:gridCol w="1809750"/>
              </a:tblGrid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b="1" dirty="0"/>
                        <a:t>REASON JOIN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387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387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387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387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N (frequencies)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387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387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387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387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Percentages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387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387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387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387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Recommendation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387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387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387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387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39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387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387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387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387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31.7 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387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387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387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387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Values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387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387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387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387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25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387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387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387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387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20.3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387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387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387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387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Connections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387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387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387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387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34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387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387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387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387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27.6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387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387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387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387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Goals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387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387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387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387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25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387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387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387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387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dirty="0"/>
                        <a:t>20.3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387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387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387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387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37549" y="1380200"/>
            <a:ext cx="7774526" cy="325903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87600" y="405575"/>
            <a:ext cx="8973000" cy="792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>
                <a:latin typeface="Candara" charset="0"/>
                <a:ea typeface="Candara" charset="0"/>
                <a:cs typeface="Candara" charset="0"/>
              </a:rPr>
              <a:t>Racial Diversity on the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dirty="0">
                <a:latin typeface="Candara" charset="0"/>
                <a:ea typeface="Candara" charset="0"/>
                <a:cs typeface="Candara" charset="0"/>
              </a:rPr>
              <a:t>Basis of Program Recommendation 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body" idx="2"/>
          </p:nvPr>
        </p:nvSpPr>
        <p:spPr>
          <a:xfrm>
            <a:off x="5794275" y="1551800"/>
            <a:ext cx="2892600" cy="3227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000" dirty="0">
                <a:solidFill>
                  <a:srgbClr val="000000"/>
                </a:solidFill>
                <a:latin typeface="Charter Roman" charset="0"/>
                <a:ea typeface="Charter Roman" charset="0"/>
                <a:cs typeface="Charter Roman" charset="0"/>
              </a:rPr>
              <a:t>Students of color join mostly based on recommendation</a:t>
            </a:r>
          </a:p>
          <a:p>
            <a:pPr lvl="0">
              <a:spcBef>
                <a:spcPts val="0"/>
              </a:spcBef>
              <a:buNone/>
            </a:pPr>
            <a:endParaRPr sz="2000" dirty="0">
              <a:solidFill>
                <a:srgbClr val="000000"/>
              </a:solidFill>
              <a:latin typeface="Charter Roman" charset="0"/>
              <a:ea typeface="Charter Roman" charset="0"/>
              <a:cs typeface="Charter Roman" charset="0"/>
            </a:endParaRPr>
          </a:p>
          <a:p>
            <a:pPr marL="457200" lvl="0" indent="-3556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000" dirty="0">
                <a:solidFill>
                  <a:srgbClr val="000000"/>
                </a:solidFill>
                <a:latin typeface="Charter Roman" charset="0"/>
                <a:ea typeface="Charter Roman" charset="0"/>
                <a:cs typeface="Charter Roman" charset="0"/>
              </a:rPr>
              <a:t>White students join mostly based on their own decision</a:t>
            </a:r>
          </a:p>
        </p:txBody>
      </p:sp>
      <p:sp>
        <p:nvSpPr>
          <p:cNvPr id="149" name="Shape 149"/>
          <p:cNvSpPr/>
          <p:nvPr/>
        </p:nvSpPr>
        <p:spPr>
          <a:xfrm>
            <a:off x="262875" y="1401625"/>
            <a:ext cx="5122672" cy="323761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/>
        </p:nvSpPr>
        <p:spPr>
          <a:xfrm>
            <a:off x="4473100" y="1456350"/>
            <a:ext cx="4028700" cy="2982000"/>
          </a:xfrm>
          <a:prstGeom prst="rect">
            <a:avLst/>
          </a:prstGeom>
          <a:noFill/>
          <a:ln w="3810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457200" y="694515"/>
            <a:ext cx="8229600" cy="65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>
                <a:latin typeface="Candara" charset="0"/>
                <a:ea typeface="Candara" charset="0"/>
                <a:cs typeface="Candara" charset="0"/>
              </a:rPr>
              <a:t>Definition of </a:t>
            </a:r>
            <a:r>
              <a:rPr lang="en-US" dirty="0" smtClean="0">
                <a:latin typeface="Candara" charset="0"/>
                <a:ea typeface="Candara" charset="0"/>
                <a:cs typeface="Candara" charset="0"/>
              </a:rPr>
              <a:t>Diversity</a:t>
            </a:r>
            <a:endParaRPr lang="en" dirty="0"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156" name="Shape 156"/>
          <p:cNvSpPr txBox="1">
            <a:spLocks noGrp="1"/>
          </p:cNvSpPr>
          <p:nvPr>
            <p:ph type="body" idx="2"/>
          </p:nvPr>
        </p:nvSpPr>
        <p:spPr>
          <a:xfrm>
            <a:off x="4551175" y="1258399"/>
            <a:ext cx="39507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“</a:t>
            </a: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Diversity to me means being from</a:t>
            </a:r>
            <a:r>
              <a:rPr lang="en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400" b="1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different cultures</a:t>
            </a:r>
            <a:r>
              <a:rPr lang="en" sz="11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" sz="1400" b="1">
                <a:solidFill>
                  <a:srgbClr val="DC9E1F"/>
                </a:solidFill>
                <a:latin typeface="Calibri"/>
                <a:ea typeface="Calibri"/>
                <a:cs typeface="Calibri"/>
                <a:sym typeface="Calibri"/>
              </a:rPr>
              <a:t>experiences</a:t>
            </a:r>
            <a:r>
              <a:rPr lang="en"/>
              <a:t>”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“</a:t>
            </a: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" sz="1400" b="1">
                <a:solidFill>
                  <a:srgbClr val="A64D79"/>
                </a:solidFill>
                <a:latin typeface="Calibri"/>
                <a:ea typeface="Calibri"/>
                <a:cs typeface="Calibri"/>
                <a:sym typeface="Calibri"/>
              </a:rPr>
              <a:t>understanding, acceptance</a:t>
            </a: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</a:t>
            </a:r>
            <a:r>
              <a:rPr lang="en" sz="1400" b="1">
                <a:solidFill>
                  <a:srgbClr val="A64D79"/>
                </a:solidFill>
                <a:latin typeface="Calibri"/>
                <a:ea typeface="Calibri"/>
                <a:cs typeface="Calibri"/>
                <a:sym typeface="Calibri"/>
              </a:rPr>
              <a:t>respect</a:t>
            </a: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other's </a:t>
            </a:r>
            <a:r>
              <a:rPr lang="en" sz="1400" b="1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cultures</a:t>
            </a: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1400" b="1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differences</a:t>
            </a: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customs, in one living learning</a:t>
            </a:r>
            <a:r>
              <a:rPr lang="en" sz="1400" b="1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 community.</a:t>
            </a:r>
            <a:r>
              <a:rPr lang="en"/>
              <a:t>”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“</a:t>
            </a: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variety of different individuals, </a:t>
            </a:r>
            <a:r>
              <a:rPr lang="en" sz="1400" b="1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values, ideas,</a:t>
            </a: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400" b="1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culture</a:t>
            </a: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etc</a:t>
            </a:r>
            <a:r>
              <a:rPr lang="en"/>
              <a:t>”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“</a:t>
            </a: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People with different backgrounds, cultures and</a:t>
            </a:r>
            <a:r>
              <a:rPr lang="en" sz="1400" b="1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 ideas</a:t>
            </a: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being able come </a:t>
            </a:r>
            <a:r>
              <a:rPr lang="en" sz="1400" b="1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together</a:t>
            </a: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"/>
              <a:t>”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304800" y="910100"/>
            <a:ext cx="3847800" cy="1741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1400" dirty="0">
              <a:solidFill>
                <a:schemeClr val="dk1"/>
              </a:solidFill>
              <a:latin typeface="Charter Roman" charset="0"/>
              <a:ea typeface="Charter Roman" charset="0"/>
              <a:cs typeface="Charter Roman" charset="0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</a:pPr>
            <a:r>
              <a:rPr lang="en" sz="1400" dirty="0">
                <a:solidFill>
                  <a:schemeClr val="dk1"/>
                </a:solidFill>
                <a:latin typeface="Charter Roman" charset="0"/>
                <a:ea typeface="Charter Roman" charset="0"/>
                <a:cs typeface="Charter Roman" charset="0"/>
              </a:rPr>
              <a:t>Open-coding system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</a:pPr>
            <a:r>
              <a:rPr lang="en" sz="1400" dirty="0">
                <a:solidFill>
                  <a:schemeClr val="dk1"/>
                </a:solidFill>
                <a:latin typeface="Charter Roman" charset="0"/>
                <a:ea typeface="Charter Roman" charset="0"/>
                <a:cs typeface="Charter Roman" charset="0"/>
              </a:rPr>
              <a:t>Pulled keywords frequently used in students responses to create seven different yet related categories corresponding with their definitions of diversity</a:t>
            </a:r>
          </a:p>
          <a:p>
            <a:pPr marL="0" lvl="0" indent="0" rtl="0">
              <a:lnSpc>
                <a:spcPct val="70000"/>
              </a:lnSpc>
              <a:spcBef>
                <a:spcPts val="500"/>
              </a:spcBef>
              <a:buNone/>
            </a:pPr>
            <a:endParaRPr sz="1400" dirty="0">
              <a:solidFill>
                <a:schemeClr val="dk1"/>
              </a:solidFill>
              <a:latin typeface="Charter Roman" charset="0"/>
              <a:ea typeface="Charter Roman" charset="0"/>
              <a:cs typeface="Charter Roman" charset="0"/>
              <a:sym typeface="Calibri"/>
            </a:endParaRPr>
          </a:p>
          <a:p>
            <a:pPr marL="685800" lvl="0" indent="-168909" rtl="0">
              <a:lnSpc>
                <a:spcPct val="70000"/>
              </a:lnSpc>
              <a:spcBef>
                <a:spcPts val="500"/>
              </a:spcBef>
              <a:buClr>
                <a:srgbClr val="000000"/>
              </a:buClr>
              <a:buSzPct val="78571"/>
              <a:buNone/>
            </a:pPr>
            <a:endParaRPr sz="1400" dirty="0">
              <a:solidFill>
                <a:schemeClr val="dk1"/>
              </a:solidFill>
              <a:latin typeface="Charter Roman" charset="0"/>
              <a:ea typeface="Charter Roman" charset="0"/>
              <a:cs typeface="Charter Roman" charset="0"/>
              <a:sym typeface="Calibri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1400" dirty="0">
              <a:solidFill>
                <a:schemeClr val="dk1"/>
              </a:solidFill>
              <a:latin typeface="Charter Roman" charset="0"/>
              <a:ea typeface="Charter Roman" charset="0"/>
              <a:cs typeface="Charter Roman" charset="0"/>
            </a:endParaRPr>
          </a:p>
        </p:txBody>
      </p:sp>
      <p:sp>
        <p:nvSpPr>
          <p:cNvPr id="158" name="Shape 158"/>
          <p:cNvSpPr txBox="1"/>
          <p:nvPr/>
        </p:nvSpPr>
        <p:spPr>
          <a:xfrm>
            <a:off x="457200" y="2128600"/>
            <a:ext cx="33222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1371600" lvl="0" indent="-317500" rtl="0">
              <a:lnSpc>
                <a:spcPct val="70000"/>
              </a:lnSpc>
              <a:spcBef>
                <a:spcPts val="500"/>
              </a:spcBef>
              <a:buClr>
                <a:schemeClr val="dk1"/>
              </a:buClr>
              <a:buAutoNum type="alphaLcParenR"/>
            </a:pPr>
            <a:r>
              <a:rPr lang="en" dirty="0">
                <a:solidFill>
                  <a:schemeClr val="dk1"/>
                </a:solidFill>
                <a:latin typeface="Candara" charset="0"/>
                <a:ea typeface="Candara" charset="0"/>
                <a:cs typeface="Candara" charset="0"/>
                <a:sym typeface="Calibri"/>
              </a:rPr>
              <a:t>Differences/Variety</a:t>
            </a:r>
          </a:p>
          <a:p>
            <a:pPr marL="1371600" lvl="0" indent="-317500" rtl="0">
              <a:lnSpc>
                <a:spcPct val="70000"/>
              </a:lnSpc>
              <a:spcBef>
                <a:spcPts val="500"/>
              </a:spcBef>
              <a:buClr>
                <a:schemeClr val="dk1"/>
              </a:buClr>
              <a:buAutoNum type="alphaLcParenR"/>
            </a:pPr>
            <a:r>
              <a:rPr lang="en" dirty="0">
                <a:solidFill>
                  <a:schemeClr val="dk1"/>
                </a:solidFill>
                <a:latin typeface="Candara" charset="0"/>
                <a:ea typeface="Candara" charset="0"/>
                <a:cs typeface="Candara" charset="0"/>
                <a:sym typeface="Calibri"/>
              </a:rPr>
              <a:t>Background culture</a:t>
            </a:r>
          </a:p>
          <a:p>
            <a:pPr marL="1371600" lvl="0" indent="-317500" rtl="0">
              <a:lnSpc>
                <a:spcPct val="70000"/>
              </a:lnSpc>
              <a:spcBef>
                <a:spcPts val="500"/>
              </a:spcBef>
              <a:buClr>
                <a:schemeClr val="dk1"/>
              </a:buClr>
              <a:buAutoNum type="alphaLcParenR"/>
            </a:pPr>
            <a:r>
              <a:rPr lang="en" dirty="0">
                <a:solidFill>
                  <a:schemeClr val="dk1"/>
                </a:solidFill>
                <a:latin typeface="Candara" charset="0"/>
                <a:ea typeface="Candara" charset="0"/>
                <a:cs typeface="Candara" charset="0"/>
                <a:sym typeface="Calibri"/>
              </a:rPr>
              <a:t>Cultural characteristics</a:t>
            </a:r>
          </a:p>
          <a:p>
            <a:pPr marL="1371600" lvl="0" indent="-317500" rtl="0">
              <a:lnSpc>
                <a:spcPct val="70000"/>
              </a:lnSpc>
              <a:spcBef>
                <a:spcPts val="500"/>
              </a:spcBef>
              <a:buClr>
                <a:schemeClr val="dk1"/>
              </a:buClr>
              <a:buAutoNum type="alphaLcParenR"/>
            </a:pPr>
            <a:r>
              <a:rPr lang="en" dirty="0">
                <a:solidFill>
                  <a:schemeClr val="dk1"/>
                </a:solidFill>
                <a:latin typeface="Candara" charset="0"/>
                <a:ea typeface="Candara" charset="0"/>
                <a:cs typeface="Candara" charset="0"/>
                <a:sym typeface="Calibri"/>
              </a:rPr>
              <a:t>Experiences</a:t>
            </a:r>
          </a:p>
          <a:p>
            <a:pPr marL="1371600" lvl="0" indent="-317500" rtl="0">
              <a:lnSpc>
                <a:spcPct val="70000"/>
              </a:lnSpc>
              <a:spcBef>
                <a:spcPts val="500"/>
              </a:spcBef>
              <a:buClr>
                <a:schemeClr val="dk1"/>
              </a:buClr>
              <a:buAutoNum type="alphaLcParenR"/>
            </a:pPr>
            <a:r>
              <a:rPr lang="en" dirty="0">
                <a:solidFill>
                  <a:schemeClr val="dk1"/>
                </a:solidFill>
                <a:latin typeface="Candara" charset="0"/>
                <a:ea typeface="Candara" charset="0"/>
                <a:cs typeface="Candara" charset="0"/>
                <a:sym typeface="Calibri"/>
              </a:rPr>
              <a:t>Community</a:t>
            </a:r>
          </a:p>
          <a:p>
            <a:pPr marL="1371600" lvl="0" indent="-317500" rtl="0">
              <a:lnSpc>
                <a:spcPct val="70000"/>
              </a:lnSpc>
              <a:spcBef>
                <a:spcPts val="500"/>
              </a:spcBef>
              <a:buClr>
                <a:schemeClr val="dk1"/>
              </a:buClr>
              <a:buAutoNum type="alphaLcParenR"/>
            </a:pPr>
            <a:r>
              <a:rPr lang="en" dirty="0">
                <a:solidFill>
                  <a:schemeClr val="dk1"/>
                </a:solidFill>
                <a:latin typeface="Candara" charset="0"/>
                <a:ea typeface="Candara" charset="0"/>
                <a:cs typeface="Candara" charset="0"/>
                <a:sym typeface="Calibri"/>
              </a:rPr>
              <a:t>Respect/Acceptance</a:t>
            </a:r>
          </a:p>
          <a:p>
            <a:pPr marL="1371600" lvl="0" indent="-317500" rtl="0">
              <a:lnSpc>
                <a:spcPct val="70000"/>
              </a:lnSpc>
              <a:spcBef>
                <a:spcPts val="500"/>
              </a:spcBef>
              <a:buClr>
                <a:schemeClr val="dk1"/>
              </a:buClr>
              <a:buAutoNum type="alphaLcParenR"/>
            </a:pPr>
            <a:r>
              <a:rPr lang="en" dirty="0">
                <a:solidFill>
                  <a:schemeClr val="dk1"/>
                </a:solidFill>
                <a:latin typeface="Candara" charset="0"/>
                <a:ea typeface="Candara" charset="0"/>
                <a:cs typeface="Candara" charset="0"/>
                <a:sym typeface="Calibri"/>
              </a:rPr>
              <a:t>Values, views &amp; ideas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358200" y="2345315"/>
            <a:ext cx="8229600" cy="65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>
                <a:latin typeface="Candara" charset="0"/>
                <a:ea typeface="Candara" charset="0"/>
                <a:cs typeface="Candara" charset="0"/>
              </a:rPr>
              <a:t>Shifting From Awareness to </a:t>
            </a:r>
            <a:r>
              <a:rPr lang="en-US" dirty="0" smtClean="0">
                <a:latin typeface="Candara" charset="0"/>
                <a:ea typeface="Candara" charset="0"/>
                <a:cs typeface="Candara" charset="0"/>
              </a:rPr>
              <a:t>Action</a:t>
            </a:r>
            <a:endParaRPr lang="en" dirty="0">
              <a:latin typeface="Candara" charset="0"/>
              <a:ea typeface="Candara" charset="0"/>
              <a:cs typeface="Candar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ndara" charset="0"/>
                <a:ea typeface="Candara" charset="0"/>
                <a:cs typeface="Candara" charset="0"/>
              </a:rPr>
              <a:t>Diversity Means More</a:t>
            </a:r>
            <a:endParaRPr lang="en-US" dirty="0"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Charter Roman" charset="0"/>
                <a:ea typeface="Charter Roman" charset="0"/>
                <a:cs typeface="Charter Roman" charset="0"/>
              </a:rPr>
              <a:t>Diversity encompasses more than cultural background, gender identify, sexual orientation, etc.</a:t>
            </a:r>
          </a:p>
          <a:p>
            <a:endParaRPr lang="en-US" dirty="0" smtClean="0">
              <a:latin typeface="Charter Roman" charset="0"/>
              <a:ea typeface="Charter Roman" charset="0"/>
              <a:cs typeface="Charter Roman" charset="0"/>
            </a:endParaRPr>
          </a:p>
          <a:p>
            <a:r>
              <a:rPr lang="en-US" dirty="0" smtClean="0">
                <a:latin typeface="Charter Roman" charset="0"/>
                <a:ea typeface="Charter Roman" charset="0"/>
                <a:cs typeface="Charter Roman" charset="0"/>
              </a:rPr>
              <a:t>Socioeconomic/financial means</a:t>
            </a:r>
          </a:p>
          <a:p>
            <a:endParaRPr lang="en-US" dirty="0">
              <a:latin typeface="Charter Roman" charset="0"/>
              <a:ea typeface="Charter Roman" charset="0"/>
              <a:cs typeface="Charter Roman" charset="0"/>
            </a:endParaRPr>
          </a:p>
          <a:p>
            <a:r>
              <a:rPr lang="en-US" dirty="0" smtClean="0">
                <a:latin typeface="Charter Roman" charset="0"/>
                <a:ea typeface="Charter Roman" charset="0"/>
                <a:cs typeface="Charter Roman" charset="0"/>
              </a:rPr>
              <a:t>Abilities (physical, mental, and/or emotional limitations?)</a:t>
            </a:r>
          </a:p>
          <a:p>
            <a:endParaRPr lang="en-US" dirty="0">
              <a:latin typeface="Charter Roman" charset="0"/>
              <a:ea typeface="Charter Roman" charset="0"/>
              <a:cs typeface="Charter Roman" charset="0"/>
            </a:endParaRPr>
          </a:p>
          <a:p>
            <a:endParaRPr lang="en-US" dirty="0" smtClean="0">
              <a:latin typeface="Charter Roman" charset="0"/>
              <a:ea typeface="Charter Roman" charset="0"/>
              <a:cs typeface="Charter Roman" charset="0"/>
            </a:endParaRPr>
          </a:p>
          <a:p>
            <a:endParaRPr lang="en-US" dirty="0">
              <a:latin typeface="Charter Roman" charset="0"/>
              <a:ea typeface="Charter Roman" charset="0"/>
              <a:cs typeface="Charter Roman" charset="0"/>
            </a:endParaRPr>
          </a:p>
          <a:p>
            <a:endParaRPr lang="en-US" dirty="0">
              <a:latin typeface="Charter Roman" charset="0"/>
              <a:ea typeface="Charter Roman" charset="0"/>
              <a:cs typeface="Charter Roman" charset="0"/>
            </a:endParaRPr>
          </a:p>
          <a:p>
            <a:endParaRPr lang="en-US" dirty="0">
              <a:latin typeface="Charter Roman" charset="0"/>
              <a:ea typeface="Charter Roman" charset="0"/>
              <a:cs typeface="Charter Roman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568" y="1389377"/>
            <a:ext cx="3251885" cy="325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74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457200" y="1307424"/>
            <a:ext cx="8229600" cy="3287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AutoNum type="arabicPeriod"/>
            </a:pPr>
            <a:r>
              <a:rPr lang="en" dirty="0">
                <a:latin typeface="Charter Roman" charset="0"/>
                <a:ea typeface="Charter Roman" charset="0"/>
                <a:cs typeface="Charter Roman" charset="0"/>
              </a:rPr>
              <a:t>Embrace differences among students </a:t>
            </a:r>
          </a:p>
          <a:p>
            <a:pPr marL="914400" lvl="1" indent="-2286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AutoNum type="alphaLcPeriod"/>
            </a:pPr>
            <a:r>
              <a:rPr lang="en" dirty="0">
                <a:latin typeface="Charter Roman" charset="0"/>
                <a:ea typeface="Charter Roman" charset="0"/>
                <a:cs typeface="Charter Roman" charset="0"/>
              </a:rPr>
              <a:t>Culture, values, their experiences outside BSP 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AutoNum type="arabicPeriod"/>
            </a:pPr>
            <a:r>
              <a:rPr lang="en" dirty="0">
                <a:latin typeface="Charter Roman" charset="0"/>
                <a:ea typeface="Charter Roman" charset="0"/>
                <a:cs typeface="Charter Roman" charset="0"/>
              </a:rPr>
              <a:t>Purposely integrate these differences into Bailey classroom</a:t>
            </a:r>
          </a:p>
          <a:p>
            <a:pPr marL="914400" lvl="1" indent="-2286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AutoNum type="alphaLcPeriod"/>
            </a:pPr>
            <a:r>
              <a:rPr lang="en" dirty="0">
                <a:latin typeface="Charter Roman" charset="0"/>
                <a:ea typeface="Charter Roman" charset="0"/>
                <a:cs typeface="Charter Roman" charset="0"/>
              </a:rPr>
              <a:t>Dialogue</a:t>
            </a:r>
          </a:p>
          <a:p>
            <a:pPr marL="914400" lvl="1" indent="-2286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AutoNum type="alphaLcPeriod"/>
            </a:pPr>
            <a:r>
              <a:rPr lang="en" dirty="0">
                <a:latin typeface="Charter Roman" charset="0"/>
                <a:ea typeface="Charter Roman" charset="0"/>
                <a:cs typeface="Charter Roman" charset="0"/>
              </a:rPr>
              <a:t>Expression</a:t>
            </a:r>
          </a:p>
          <a:p>
            <a:pPr marL="914400" lvl="1" indent="-2286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AutoNum type="alphaLcPeriod"/>
            </a:pPr>
            <a:r>
              <a:rPr lang="en" dirty="0">
                <a:latin typeface="Charter Roman" charset="0"/>
                <a:ea typeface="Charter Roman" charset="0"/>
                <a:cs typeface="Charter Roman" charset="0"/>
              </a:rPr>
              <a:t>Culture Week </a:t>
            </a:r>
          </a:p>
          <a:p>
            <a:pPr marL="457200" lvl="0" indent="-2286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AutoNum type="arabicPeriod"/>
            </a:pPr>
            <a:r>
              <a:rPr lang="en" dirty="0">
                <a:latin typeface="Charter Roman" charset="0"/>
                <a:ea typeface="Charter Roman" charset="0"/>
                <a:cs typeface="Charter Roman" charset="0"/>
              </a:rPr>
              <a:t>Create inclusive space and conducive environment for continuous learning experience</a:t>
            </a:r>
          </a:p>
        </p:txBody>
      </p:sp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457200" y="699022"/>
            <a:ext cx="8229600" cy="608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>
                <a:latin typeface="Candara" charset="0"/>
                <a:ea typeface="Candara" charset="0"/>
                <a:cs typeface="Candara" charset="0"/>
              </a:rPr>
              <a:t>Integration of Awareness </a:t>
            </a:r>
          </a:p>
        </p:txBody>
      </p:sp>
      <p:pic>
        <p:nvPicPr>
          <p:cNvPr id="198" name="Shape 198" descr="IMG_052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152501"/>
            <a:ext cx="9144002" cy="299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0" y="699025"/>
            <a:ext cx="9144000" cy="923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2700" dirty="0" smtClean="0">
                <a:latin typeface="Candara" charset="0"/>
                <a:ea typeface="Candara" charset="0"/>
                <a:cs typeface="Candara" charset="0"/>
              </a:rPr>
              <a:t>Creating Diverse/Inclusive </a:t>
            </a:r>
            <a:r>
              <a:rPr lang="en" sz="2700" dirty="0" smtClean="0">
                <a:latin typeface="Candara" charset="0"/>
                <a:ea typeface="Candara" charset="0"/>
                <a:cs typeface="Candara" charset="0"/>
              </a:rPr>
              <a:t>Learning </a:t>
            </a:r>
            <a:r>
              <a:rPr lang="en" sz="2700" dirty="0">
                <a:latin typeface="Candara" charset="0"/>
                <a:ea typeface="Candara" charset="0"/>
                <a:cs typeface="Candara" charset="0"/>
              </a:rPr>
              <a:t>inside Traditional Classrooms </a:t>
            </a:r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457200" y="1605478"/>
            <a:ext cx="8229600" cy="285290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indent="-342900" rtl="0">
              <a:spcBef>
                <a:spcPts val="0"/>
              </a:spcBef>
              <a:buFont typeface="+mj-lt"/>
              <a:buAutoNum type="arabicParenR"/>
            </a:pPr>
            <a:r>
              <a:rPr lang="en" sz="1800" dirty="0" smtClean="0">
                <a:latin typeface="Charter Roman" charset="0"/>
                <a:ea typeface="Charter Roman" charset="0"/>
                <a:cs typeface="Charter Roman" charset="0"/>
              </a:rPr>
              <a:t>Student </a:t>
            </a:r>
            <a:r>
              <a:rPr lang="en" sz="1800" dirty="0">
                <a:latin typeface="Charter Roman" charset="0"/>
                <a:ea typeface="Charter Roman" charset="0"/>
                <a:cs typeface="Charter Roman" charset="0"/>
              </a:rPr>
              <a:t>involvement in creation of curriculum (whenever </a:t>
            </a:r>
            <a:r>
              <a:rPr lang="en" sz="1800" dirty="0" smtClean="0">
                <a:latin typeface="Charter Roman" charset="0"/>
                <a:ea typeface="Charter Roman" charset="0"/>
                <a:cs typeface="Charter Roman" charset="0"/>
              </a:rPr>
              <a:t>possible)</a:t>
            </a:r>
            <a:endParaRPr lang="en-US" sz="1800" dirty="0">
              <a:latin typeface="Charter Roman" charset="0"/>
              <a:ea typeface="Charter Roman" charset="0"/>
              <a:cs typeface="Charter Roman" charset="0"/>
            </a:endParaRPr>
          </a:p>
          <a:p>
            <a:pPr lvl="1" indent="-342900">
              <a:buFont typeface="+mj-lt"/>
              <a:buAutoNum type="alphaLcParenR"/>
            </a:pPr>
            <a:r>
              <a:rPr lang="en" dirty="0" smtClean="0">
                <a:latin typeface="Charter Roman" charset="0"/>
                <a:ea typeface="Charter Roman" charset="0"/>
                <a:cs typeface="Charter Roman" charset="0"/>
              </a:rPr>
              <a:t>Students more motivated to participate when they have chosen what to learn</a:t>
            </a:r>
            <a:endParaRPr lang="en-US" dirty="0" smtClean="0">
              <a:latin typeface="Charter Roman" charset="0"/>
              <a:ea typeface="Charter Roman" charset="0"/>
              <a:cs typeface="Charter Roman" charset="0"/>
            </a:endParaRPr>
          </a:p>
          <a:p>
            <a:pPr lvl="1" indent="-342900">
              <a:buFont typeface="+mj-lt"/>
              <a:buAutoNum type="alphaLcParenR"/>
            </a:pPr>
            <a:endParaRPr lang="en-US" dirty="0">
              <a:latin typeface="Charter Roman" charset="0"/>
              <a:ea typeface="Charter Roman" charset="0"/>
              <a:cs typeface="Charter Roman" charset="0"/>
            </a:endParaRPr>
          </a:p>
          <a:p>
            <a:pPr lvl="0" indent="-342900">
              <a:buFont typeface="+mj-lt"/>
              <a:buAutoNum type="arabicParenR"/>
            </a:pPr>
            <a:r>
              <a:rPr lang="en-US" sz="1800" dirty="0" smtClean="0">
                <a:latin typeface="Charter Roman" charset="0"/>
                <a:ea typeface="Charter Roman" charset="0"/>
                <a:cs typeface="Charter Roman" charset="0"/>
              </a:rPr>
              <a:t>Non-traditional </a:t>
            </a:r>
            <a:r>
              <a:rPr lang="en-US" sz="1800" dirty="0">
                <a:latin typeface="Charter Roman" charset="0"/>
                <a:ea typeface="Charter Roman" charset="0"/>
                <a:cs typeface="Charter Roman" charset="0"/>
              </a:rPr>
              <a:t>learning assessments </a:t>
            </a:r>
            <a:endParaRPr lang="en-US" sz="1800" dirty="0" smtClean="0">
              <a:latin typeface="Charter Roman" charset="0"/>
              <a:ea typeface="Charter Roman" charset="0"/>
              <a:cs typeface="Charter Roman" charset="0"/>
            </a:endParaRPr>
          </a:p>
          <a:p>
            <a:pPr lvl="1" indent="-342900">
              <a:buFont typeface="+mj-lt"/>
              <a:buAutoNum type="alphaLcParenR"/>
            </a:pPr>
            <a:r>
              <a:rPr lang="en-US" sz="1800" dirty="0" smtClean="0">
                <a:latin typeface="Charter Roman" charset="0"/>
                <a:ea typeface="Charter Roman" charset="0"/>
                <a:cs typeface="Charter Roman" charset="0"/>
              </a:rPr>
              <a:t>Reflections </a:t>
            </a:r>
            <a:r>
              <a:rPr lang="en-US" sz="1800" dirty="0">
                <a:latin typeface="Charter Roman" charset="0"/>
                <a:ea typeface="Charter Roman" charset="0"/>
                <a:cs typeface="Charter Roman" charset="0"/>
              </a:rPr>
              <a:t>(written, oral, video or other </a:t>
            </a:r>
            <a:r>
              <a:rPr lang="en-US" sz="1800" dirty="0" smtClean="0">
                <a:latin typeface="Charter Roman" charset="0"/>
                <a:ea typeface="Charter Roman" charset="0"/>
                <a:cs typeface="Charter Roman" charset="0"/>
              </a:rPr>
              <a:t>media)</a:t>
            </a:r>
          </a:p>
          <a:p>
            <a:pPr lvl="1" indent="-342900">
              <a:buFont typeface="+mj-lt"/>
              <a:buAutoNum type="alphaLcParenR"/>
            </a:pPr>
            <a:r>
              <a:rPr lang="en-US" sz="1800" dirty="0" smtClean="0">
                <a:latin typeface="Charter Roman" charset="0"/>
                <a:ea typeface="Charter Roman" charset="0"/>
                <a:cs typeface="Charter Roman" charset="0"/>
              </a:rPr>
              <a:t>Evidence </a:t>
            </a:r>
            <a:r>
              <a:rPr lang="en-US" sz="1800" dirty="0">
                <a:latin typeface="Charter Roman" charset="0"/>
                <a:ea typeface="Charter Roman" charset="0"/>
                <a:cs typeface="Charter Roman" charset="0"/>
              </a:rPr>
              <a:t>of learning </a:t>
            </a:r>
          </a:p>
          <a:p>
            <a:pPr lvl="1" indent="-342900">
              <a:buFont typeface="+mj-lt"/>
              <a:buAutoNum type="alphaLcParenR"/>
            </a:pPr>
            <a:endParaRPr lang="en-US" sz="1800" dirty="0" smtClean="0">
              <a:latin typeface="Charter Roman" charset="0"/>
              <a:ea typeface="Charter Roman" charset="0"/>
              <a:cs typeface="Charter Roman" charset="0"/>
            </a:endParaRPr>
          </a:p>
          <a:p>
            <a:pPr indent="-342900">
              <a:buFont typeface="+mj-lt"/>
              <a:buAutoNum type="arabicParenR"/>
            </a:pPr>
            <a:r>
              <a:rPr lang="en" sz="1800" dirty="0">
                <a:latin typeface="Charter Roman" charset="0"/>
                <a:ea typeface="Charter Roman" charset="0"/>
                <a:cs typeface="Charter Roman" charset="0"/>
              </a:rPr>
              <a:t>Fostered independence</a:t>
            </a:r>
            <a:endParaRPr lang="en-US" sz="1800" dirty="0" smtClean="0">
              <a:latin typeface="Charter Roman" charset="0"/>
              <a:ea typeface="Charter Roman" charset="0"/>
              <a:cs typeface="Charter Roman" charset="0"/>
            </a:endParaRPr>
          </a:p>
          <a:p>
            <a:pPr lvl="1" indent="-342900">
              <a:buFont typeface="+mj-lt"/>
              <a:buAutoNum type="alphaLcParenR"/>
            </a:pPr>
            <a:r>
              <a:rPr lang="en-US" dirty="0" smtClean="0">
                <a:latin typeface="Charter Roman" charset="0"/>
                <a:ea typeface="Charter Roman" charset="0"/>
                <a:cs typeface="Charter Roman" charset="0"/>
              </a:rPr>
              <a:t>Fostered by instructor</a:t>
            </a:r>
          </a:p>
          <a:p>
            <a:pPr lvl="1" indent="-342900">
              <a:buFont typeface="+mj-lt"/>
              <a:buAutoNum type="alphaLcParenR"/>
            </a:pPr>
            <a:r>
              <a:rPr lang="en-US" dirty="0" smtClean="0">
                <a:latin typeface="Charter Roman" charset="0"/>
                <a:ea typeface="Charter Roman" charset="0"/>
                <a:cs typeface="Charter Roman" charset="0"/>
              </a:rPr>
              <a:t>Maintained between all learners</a:t>
            </a:r>
            <a:endParaRPr lang="en-US" dirty="0" smtClean="0">
              <a:latin typeface="Charter Roman" charset="0"/>
              <a:ea typeface="Charter Roman" charset="0"/>
              <a:cs typeface="Charter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3899646" y="969050"/>
            <a:ext cx="4761324" cy="608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>
                <a:latin typeface="Candara" charset="0"/>
                <a:ea typeface="Candara" charset="0"/>
                <a:cs typeface="Candara" charset="0"/>
              </a:rPr>
              <a:t>Question/Answer &amp; Discussion </a:t>
            </a:r>
          </a:p>
        </p:txBody>
      </p:sp>
      <p:pic>
        <p:nvPicPr>
          <p:cNvPr id="213" name="Shape 2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4836" y="1355576"/>
            <a:ext cx="2863149" cy="26981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725312" y="2650117"/>
            <a:ext cx="33181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Candara" charset="0"/>
                <a:ea typeface="Candara" charset="0"/>
                <a:cs typeface="Candara" charset="0"/>
              </a:rPr>
              <a:t>Faculty &amp; Graduate Fellow Group:</a:t>
            </a:r>
          </a:p>
          <a:p>
            <a:r>
              <a:rPr lang="en-US" i="1" dirty="0" smtClean="0">
                <a:latin typeface="Candara" charset="0"/>
                <a:ea typeface="Candara" charset="0"/>
                <a:cs typeface="Candara" charset="0"/>
              </a:rPr>
              <a:t>Dr</a:t>
            </a:r>
            <a:r>
              <a:rPr lang="en-US" i="1" dirty="0">
                <a:latin typeface="Candara" charset="0"/>
                <a:ea typeface="Candara" charset="0"/>
                <a:cs typeface="Candara" charset="0"/>
              </a:rPr>
              <a:t>. Jennifer E. </a:t>
            </a:r>
            <a:r>
              <a:rPr lang="en-US" i="1" dirty="0" smtClean="0">
                <a:latin typeface="Candara" charset="0"/>
                <a:ea typeface="Candara" charset="0"/>
                <a:cs typeface="Candara" charset="0"/>
              </a:rPr>
              <a:t>Rivera, Madeline Shellgren</a:t>
            </a:r>
            <a:r>
              <a:rPr lang="en-US" i="1" dirty="0">
                <a:latin typeface="Candara" charset="0"/>
                <a:ea typeface="Candara" charset="0"/>
                <a:cs typeface="Candara" charset="0"/>
              </a:rPr>
              <a:t>, Jessica </a:t>
            </a:r>
            <a:r>
              <a:rPr lang="en-US" i="1" dirty="0" err="1">
                <a:latin typeface="Candara" charset="0"/>
                <a:ea typeface="Candara" charset="0"/>
                <a:cs typeface="Candara" charset="0"/>
              </a:rPr>
              <a:t>Mestre</a:t>
            </a:r>
            <a:r>
              <a:rPr lang="en-US" i="1" dirty="0">
                <a:latin typeface="Candara" charset="0"/>
                <a:ea typeface="Candara" charset="0"/>
                <a:cs typeface="Candara" charset="0"/>
              </a:rPr>
              <a:t>, Pauline Tobias, </a:t>
            </a:r>
            <a:r>
              <a:rPr lang="en-US" i="1" dirty="0" smtClean="0">
                <a:latin typeface="Candara" charset="0"/>
                <a:ea typeface="Candara" charset="0"/>
                <a:cs typeface="Candara" charset="0"/>
              </a:rPr>
              <a:t>Shairah Abdul-</a:t>
            </a:r>
            <a:r>
              <a:rPr lang="en-US" i="1" dirty="0" err="1" smtClean="0">
                <a:latin typeface="Candara" charset="0"/>
                <a:ea typeface="Candara" charset="0"/>
                <a:cs typeface="Candara" charset="0"/>
              </a:rPr>
              <a:t>Razak</a:t>
            </a:r>
            <a:r>
              <a:rPr lang="en-US" i="1" dirty="0">
                <a:latin typeface="Candara" charset="0"/>
                <a:ea typeface="Candara" charset="0"/>
                <a:cs typeface="Candara" charset="0"/>
              </a:rPr>
              <a:t>, </a:t>
            </a:r>
            <a:r>
              <a:rPr lang="en-US" i="1" dirty="0" err="1">
                <a:latin typeface="Candara" charset="0"/>
                <a:ea typeface="Candara" charset="0"/>
                <a:cs typeface="Candara" charset="0"/>
              </a:rPr>
              <a:t>Hogeun</a:t>
            </a:r>
            <a:r>
              <a:rPr lang="en-US" i="1" dirty="0">
                <a:latin typeface="Candara" charset="0"/>
                <a:ea typeface="Candara" charset="0"/>
                <a:cs typeface="Candara" charset="0"/>
              </a:rPr>
              <a:t> Park, Alyssa </a:t>
            </a:r>
            <a:r>
              <a:rPr lang="en-US" i="1" dirty="0" smtClean="0">
                <a:latin typeface="Candara" charset="0"/>
                <a:ea typeface="Candara" charset="0"/>
                <a:cs typeface="Candara" charset="0"/>
              </a:rPr>
              <a:t>Stepter</a:t>
            </a:r>
            <a:r>
              <a:rPr lang="en-US" i="1" dirty="0">
                <a:latin typeface="Candara" charset="0"/>
                <a:ea typeface="Candara" charset="0"/>
                <a:cs typeface="Candara" charset="0"/>
              </a:rPr>
              <a:t>, Greg Steele, Erin </a:t>
            </a:r>
            <a:r>
              <a:rPr lang="en-US" i="1" dirty="0" err="1">
                <a:latin typeface="Candara" charset="0"/>
                <a:ea typeface="Candara" charset="0"/>
                <a:cs typeface="Candara" charset="0"/>
              </a:rPr>
              <a:t>Pevan</a:t>
            </a:r>
            <a:r>
              <a:rPr lang="en-US" i="1" dirty="0">
                <a:latin typeface="Candara" charset="0"/>
                <a:ea typeface="Candara" charset="0"/>
                <a:cs typeface="Candara" charset="0"/>
              </a:rPr>
              <a:t>, Monica List, Dustin Petty, and Karla Loebick</a:t>
            </a:r>
            <a:endParaRPr lang="en-US" i="1" dirty="0">
              <a:latin typeface="Candara" charset="0"/>
              <a:ea typeface="Candara" charset="0"/>
              <a:cs typeface="Candara" charset="0"/>
            </a:endParaRPr>
          </a:p>
          <a:p>
            <a:r>
              <a:rPr lang="en-US" i="1" dirty="0">
                <a:latin typeface="Candara" charset="0"/>
                <a:ea typeface="Candara" charset="0"/>
                <a:cs typeface="Candara" charset="0"/>
              </a:rPr>
              <a:t/>
            </a:r>
            <a:br>
              <a:rPr lang="en-US" i="1" dirty="0">
                <a:latin typeface="Candara" charset="0"/>
                <a:ea typeface="Candara" charset="0"/>
                <a:cs typeface="Candara" charset="0"/>
              </a:rPr>
            </a:br>
            <a:endParaRPr lang="en-US" i="1" dirty="0">
              <a:latin typeface="Candara" charset="0"/>
              <a:ea typeface="Candara" charset="0"/>
              <a:cs typeface="Candar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694515"/>
            <a:ext cx="8229600" cy="65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latin typeface="Candara" charset="0"/>
                <a:ea typeface="Candara" charset="0"/>
                <a:cs typeface="Candara" charset="0"/>
              </a:rPr>
              <a:t>Overview 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1291200" y="1350925"/>
            <a:ext cx="6210600" cy="2782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2000"/>
              </a:spcBef>
              <a:buSzPct val="100000"/>
            </a:pPr>
            <a:r>
              <a:rPr lang="en" sz="1800" dirty="0">
                <a:latin typeface="Charter Roman" charset="0"/>
                <a:ea typeface="Charter Roman" charset="0"/>
                <a:cs typeface="Charter Roman" charset="0"/>
              </a:rPr>
              <a:t>Liberty Hyde Bailey Scholars Program </a:t>
            </a:r>
            <a:r>
              <a:rPr lang="en" sz="1800" dirty="0" smtClean="0">
                <a:latin typeface="Charter Roman" charset="0"/>
                <a:ea typeface="Charter Roman" charset="0"/>
                <a:cs typeface="Charter Roman" charset="0"/>
              </a:rPr>
              <a:t>Background</a:t>
            </a:r>
            <a:endParaRPr lang="en-US" sz="1800" dirty="0">
              <a:latin typeface="Charter Roman" charset="0"/>
              <a:ea typeface="Charter Roman" charset="0"/>
              <a:cs typeface="Charter Roman" charset="0"/>
            </a:endParaRPr>
          </a:p>
          <a:p>
            <a:pPr marL="457200" lvl="0" indent="-342900" rtl="0">
              <a:spcBef>
                <a:spcPts val="2000"/>
              </a:spcBef>
              <a:buSzPct val="100000"/>
            </a:pPr>
            <a:r>
              <a:rPr lang="en" sz="1800" dirty="0" smtClean="0">
                <a:latin typeface="Charter Roman" charset="0"/>
                <a:ea typeface="Charter Roman" charset="0"/>
                <a:cs typeface="Charter Roman" charset="0"/>
              </a:rPr>
              <a:t>Research Focus</a:t>
            </a:r>
            <a:endParaRPr lang="en" sz="1800" dirty="0">
              <a:latin typeface="Charter Roman" charset="0"/>
              <a:ea typeface="Charter Roman" charset="0"/>
              <a:cs typeface="Charter Roman" charset="0"/>
            </a:endParaRPr>
          </a:p>
          <a:p>
            <a:pPr marL="457200" lvl="0" indent="-342900" rtl="0">
              <a:spcBef>
                <a:spcPts val="2000"/>
              </a:spcBef>
              <a:buSzPct val="100000"/>
            </a:pPr>
            <a:r>
              <a:rPr lang="en" sz="1800" dirty="0">
                <a:latin typeface="Charter Roman" charset="0"/>
                <a:ea typeface="Charter Roman" charset="0"/>
                <a:cs typeface="Charter Roman" charset="0"/>
              </a:rPr>
              <a:t>Findings and </a:t>
            </a:r>
            <a:r>
              <a:rPr lang="en" sz="1800" dirty="0" smtClean="0">
                <a:latin typeface="Charter Roman" charset="0"/>
                <a:ea typeface="Charter Roman" charset="0"/>
                <a:cs typeface="Charter Roman" charset="0"/>
              </a:rPr>
              <a:t>Trend</a:t>
            </a:r>
            <a:r>
              <a:rPr lang="en-US" sz="1800" dirty="0" smtClean="0">
                <a:latin typeface="Charter Roman" charset="0"/>
                <a:ea typeface="Charter Roman" charset="0"/>
                <a:cs typeface="Charter Roman" charset="0"/>
              </a:rPr>
              <a:t>s</a:t>
            </a:r>
            <a:br>
              <a:rPr lang="en-US" sz="1800" dirty="0" smtClean="0">
                <a:latin typeface="Charter Roman" charset="0"/>
                <a:ea typeface="Charter Roman" charset="0"/>
                <a:cs typeface="Charter Roman" charset="0"/>
              </a:rPr>
            </a:br>
            <a:endParaRPr lang="en" sz="1800" dirty="0">
              <a:latin typeface="Charter Roman" charset="0"/>
              <a:ea typeface="Charter Roman" charset="0"/>
              <a:cs typeface="Charter Roman" charset="0"/>
            </a:endParaRP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" sz="1800" dirty="0">
                <a:latin typeface="Charter Roman" charset="0"/>
                <a:ea typeface="Charter Roman" charset="0"/>
                <a:cs typeface="Charter Roman" charset="0"/>
              </a:rPr>
              <a:t>Shifting from Awareness to </a:t>
            </a:r>
            <a:r>
              <a:rPr lang="en-US" sz="1800" dirty="0" smtClean="0">
                <a:latin typeface="Charter Roman" charset="0"/>
                <a:ea typeface="Charter Roman" charset="0"/>
                <a:cs typeface="Charter Roman" charset="0"/>
              </a:rPr>
              <a:t>Action</a:t>
            </a:r>
            <a:br>
              <a:rPr lang="en-US" sz="1800" dirty="0" smtClean="0">
                <a:latin typeface="Charter Roman" charset="0"/>
                <a:ea typeface="Charter Roman" charset="0"/>
                <a:cs typeface="Charter Roman" charset="0"/>
              </a:rPr>
            </a:br>
            <a:endParaRPr lang="en" sz="1800" dirty="0">
              <a:latin typeface="Charter Roman" charset="0"/>
              <a:ea typeface="Charter Roman" charset="0"/>
              <a:cs typeface="Charter Roman" charset="0"/>
            </a:endParaRPr>
          </a:p>
          <a:p>
            <a:pPr marL="457200" lvl="0" indent="-342900">
              <a:spcBef>
                <a:spcPts val="0"/>
              </a:spcBef>
              <a:buSzPct val="100000"/>
            </a:pPr>
            <a:r>
              <a:rPr lang="en" sz="1800" dirty="0">
                <a:latin typeface="Charter Roman" charset="0"/>
                <a:ea typeface="Charter Roman" charset="0"/>
                <a:cs typeface="Charter Roman" charset="0"/>
              </a:rPr>
              <a:t>Integrative Learning inside Traditional Classrooms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0" y="694515"/>
            <a:ext cx="8229600" cy="65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>
                <a:latin typeface="Candara" charset="0"/>
                <a:ea typeface="Candara" charset="0"/>
                <a:cs typeface="Candara" charset="0"/>
              </a:rPr>
              <a:t>The Liberty Hyde Bailey Scholars Program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sz="3000" b="0" dirty="0">
              <a:solidFill>
                <a:srgbClr val="0C34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0546" y="3366575"/>
            <a:ext cx="1294400" cy="129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20549" y="2148373"/>
            <a:ext cx="1294399" cy="1294399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234750" y="1182697"/>
            <a:ext cx="7887600" cy="316942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endParaRPr sz="1700" dirty="0">
              <a:solidFill>
                <a:srgbClr val="000000"/>
              </a:solidFill>
              <a:latin typeface="Charter Roman" charset="0"/>
              <a:ea typeface="Charter Roman" charset="0"/>
              <a:cs typeface="Charter Roman" charset="0"/>
            </a:endParaRPr>
          </a:p>
          <a:p>
            <a:pPr marL="342900" lvl="0" indent="-273050" rtl="0"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</a:pPr>
            <a:r>
              <a:rPr lang="en" sz="1700" dirty="0">
                <a:solidFill>
                  <a:srgbClr val="000000"/>
                </a:solidFill>
                <a:latin typeface="Charter Roman" charset="0"/>
                <a:ea typeface="Charter Roman" charset="0"/>
                <a:cs typeface="Charter Roman" charset="0"/>
              </a:rPr>
              <a:t>Founded in 1997 under College of Agriculture &amp; Natural Resources at MSU</a:t>
            </a:r>
          </a:p>
          <a:p>
            <a:pPr marL="342900" lvl="0" indent="-273050" rtl="0"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</a:pPr>
            <a:r>
              <a:rPr lang="en" sz="1700" dirty="0">
                <a:solidFill>
                  <a:srgbClr val="000000"/>
                </a:solidFill>
                <a:latin typeface="Charter Roman" charset="0"/>
                <a:ea typeface="Charter Roman" charset="0"/>
                <a:cs typeface="Charter Roman" charset="0"/>
              </a:rPr>
              <a:t>Developed with shared goal of transforming higher education, teaching and learning </a:t>
            </a:r>
          </a:p>
          <a:p>
            <a:pPr marL="342900" lvl="0" indent="-273050" rtl="0"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</a:pPr>
            <a:r>
              <a:rPr lang="en" sz="1700" dirty="0">
                <a:solidFill>
                  <a:srgbClr val="000000"/>
                </a:solidFill>
                <a:latin typeface="Charter Roman" charset="0"/>
                <a:ea typeface="Charter Roman" charset="0"/>
                <a:cs typeface="Charter Roman" charset="0"/>
              </a:rPr>
              <a:t>Composed of undergraduate students, graduate and faculty fellows</a:t>
            </a:r>
          </a:p>
          <a:p>
            <a:pPr marL="342900" lvl="0" indent="-273050" rtl="0"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</a:pPr>
            <a:r>
              <a:rPr lang="en" sz="1700" dirty="0">
                <a:solidFill>
                  <a:srgbClr val="000000"/>
                </a:solidFill>
                <a:latin typeface="Charter Roman" charset="0"/>
                <a:ea typeface="Charter Roman" charset="0"/>
                <a:cs typeface="Charter Roman" charset="0"/>
              </a:rPr>
              <a:t>ANR Learning Seminars (210, 310, 410) </a:t>
            </a:r>
            <a:r>
              <a:rPr lang="en-US" sz="1700" dirty="0" smtClean="0">
                <a:solidFill>
                  <a:srgbClr val="000000"/>
                </a:solidFill>
                <a:latin typeface="Charter Roman" charset="0"/>
                <a:ea typeface="Charter Roman" charset="0"/>
                <a:cs typeface="Charter Roman" charset="0"/>
              </a:rPr>
              <a:t>where students develop “top of the T” skills through both self-directed and project-based learning</a:t>
            </a:r>
          </a:p>
          <a:p>
            <a:pPr marL="342900" lvl="0" indent="-273050" rtl="0"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</a:pPr>
            <a:r>
              <a:rPr lang="en" sz="1700" dirty="0" smtClean="0">
                <a:solidFill>
                  <a:srgbClr val="000000"/>
                </a:solidFill>
                <a:latin typeface="Charter Roman" charset="0"/>
                <a:ea typeface="Charter Roman" charset="0"/>
                <a:cs typeface="Charter Roman" charset="0"/>
              </a:rPr>
              <a:t>Scholars </a:t>
            </a:r>
            <a:r>
              <a:rPr lang="en" sz="1700" dirty="0">
                <a:solidFill>
                  <a:srgbClr val="000000"/>
                </a:solidFill>
                <a:latin typeface="Charter Roman" charset="0"/>
                <a:ea typeface="Charter Roman" charset="0"/>
                <a:cs typeface="Charter Roman" charset="0"/>
              </a:rPr>
              <a:t>decide what they want to learn, how they want to learn and how they want to assess their learning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993350" y="464675"/>
            <a:ext cx="3731100" cy="65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>
                <a:latin typeface="Candara" charset="0"/>
                <a:ea typeface="Candara" charset="0"/>
                <a:cs typeface="Candara" charset="0"/>
              </a:rPr>
              <a:t>BSP Background </a:t>
            </a:r>
          </a:p>
        </p:txBody>
      </p:sp>
      <p:grpSp>
        <p:nvGrpSpPr>
          <p:cNvPr id="70" name="Shape 70"/>
          <p:cNvGrpSpPr/>
          <p:nvPr/>
        </p:nvGrpSpPr>
        <p:grpSpPr>
          <a:xfrm>
            <a:off x="442400" y="376550"/>
            <a:ext cx="2127600" cy="2152500"/>
            <a:chOff x="61400" y="376550"/>
            <a:chExt cx="2127600" cy="2152500"/>
          </a:xfrm>
        </p:grpSpPr>
        <p:sp>
          <p:nvSpPr>
            <p:cNvPr id="71" name="Shape 71"/>
            <p:cNvSpPr/>
            <p:nvPr/>
          </p:nvSpPr>
          <p:spPr>
            <a:xfrm rot="5400000">
              <a:off x="48950" y="389000"/>
              <a:ext cx="2152500" cy="2127600"/>
            </a:xfrm>
            <a:prstGeom prst="teardrop">
              <a:avLst>
                <a:gd name="adj" fmla="val 100000"/>
              </a:avLst>
            </a:prstGeom>
            <a:solidFill>
              <a:schemeClr val="accent3"/>
            </a:solidFill>
            <a:ln w="28575" cap="flat" cmpd="sng">
              <a:solidFill>
                <a:srgbClr val="38761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72"/>
            <p:cNvSpPr txBox="1"/>
            <p:nvPr/>
          </p:nvSpPr>
          <p:spPr>
            <a:xfrm>
              <a:off x="323075" y="938600"/>
              <a:ext cx="1589400" cy="11763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lang="en" sz="1800" dirty="0">
                  <a:latin typeface="Candara" charset="0"/>
                  <a:ea typeface="Candara" charset="0"/>
                  <a:cs typeface="Candara" charset="0"/>
                </a:rPr>
                <a:t>Minor in Leadership in Integrated learning</a:t>
              </a:r>
            </a:p>
          </p:txBody>
        </p:sp>
      </p:grp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4757250" y="951338"/>
            <a:ext cx="3967200" cy="314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2000"/>
              </a:spcBef>
              <a:spcAft>
                <a:spcPts val="1000"/>
              </a:spcAft>
              <a:buClr>
                <a:srgbClr val="000000"/>
              </a:buClr>
              <a:buSzPct val="100000"/>
            </a:pPr>
            <a:r>
              <a:rPr lang="en" sz="1800" dirty="0">
                <a:solidFill>
                  <a:srgbClr val="000000"/>
                </a:solidFill>
                <a:latin typeface="Charter Roman" charset="0"/>
                <a:ea typeface="Charter Roman" charset="0"/>
                <a:cs typeface="Charter Roman" charset="0"/>
              </a:rPr>
              <a:t>Self-exploration, aid students in pursuing their learning interests</a:t>
            </a:r>
          </a:p>
          <a:p>
            <a:pPr marL="457200" lvl="0" indent="-342900" rtl="0">
              <a:lnSpc>
                <a:spcPct val="115000"/>
              </a:lnSpc>
              <a:spcBef>
                <a:spcPts val="2000"/>
              </a:spcBef>
              <a:spcAft>
                <a:spcPts val="1000"/>
              </a:spcAft>
              <a:buClr>
                <a:srgbClr val="000000"/>
              </a:buClr>
              <a:buSzPct val="100000"/>
            </a:pPr>
            <a:r>
              <a:rPr lang="en" sz="1800" dirty="0">
                <a:solidFill>
                  <a:srgbClr val="000000"/>
                </a:solidFill>
                <a:latin typeface="Charter Roman" charset="0"/>
                <a:ea typeface="Charter Roman" charset="0"/>
                <a:cs typeface="Charter Roman" charset="0"/>
              </a:rPr>
              <a:t>Seeks to be a community  of scholars dedicated to lifelong learning - work together</a:t>
            </a:r>
          </a:p>
          <a:p>
            <a:pPr marL="457200" lvl="0" indent="-342900" rtl="0">
              <a:lnSpc>
                <a:spcPct val="115000"/>
              </a:lnSpc>
              <a:spcBef>
                <a:spcPts val="2000"/>
              </a:spcBef>
              <a:spcAft>
                <a:spcPts val="1000"/>
              </a:spcAft>
              <a:buClr>
                <a:srgbClr val="000000"/>
              </a:buClr>
              <a:buSzPct val="100000"/>
            </a:pPr>
            <a:r>
              <a:rPr lang="en" sz="1800" dirty="0">
                <a:solidFill>
                  <a:srgbClr val="000000"/>
                </a:solidFill>
                <a:latin typeface="Charter Roman" charset="0"/>
                <a:ea typeface="Charter Roman" charset="0"/>
                <a:cs typeface="Charter Roman" charset="0"/>
              </a:rPr>
              <a:t>Learning Assessment Model: envision, prepare, do, gather, reflect, and connect - tools used in creating collaborative learning </a:t>
            </a:r>
          </a:p>
          <a:p>
            <a:pPr marL="0" lvl="0" indent="0" rt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None/>
            </a:pPr>
            <a:endParaRPr sz="1800" dirty="0">
              <a:solidFill>
                <a:srgbClr val="000000"/>
              </a:solidFill>
              <a:latin typeface="Charter Roman" charset="0"/>
              <a:ea typeface="Charter Roman" charset="0"/>
              <a:cs typeface="Charter Roman" charset="0"/>
            </a:endParaRPr>
          </a:p>
        </p:txBody>
      </p:sp>
      <p:grpSp>
        <p:nvGrpSpPr>
          <p:cNvPr id="74" name="Shape 74"/>
          <p:cNvGrpSpPr/>
          <p:nvPr/>
        </p:nvGrpSpPr>
        <p:grpSpPr>
          <a:xfrm>
            <a:off x="2582450" y="389000"/>
            <a:ext cx="2152500" cy="2127600"/>
            <a:chOff x="2201450" y="389000"/>
            <a:chExt cx="2152500" cy="2127600"/>
          </a:xfrm>
        </p:grpSpPr>
        <p:sp>
          <p:nvSpPr>
            <p:cNvPr id="75" name="Shape 75"/>
            <p:cNvSpPr/>
            <p:nvPr/>
          </p:nvSpPr>
          <p:spPr>
            <a:xfrm rot="10800000">
              <a:off x="2201450" y="389000"/>
              <a:ext cx="2152500" cy="2127600"/>
            </a:xfrm>
            <a:prstGeom prst="teardrop">
              <a:avLst>
                <a:gd name="adj" fmla="val 100000"/>
              </a:avLst>
            </a:prstGeom>
            <a:solidFill>
              <a:srgbClr val="EA9999"/>
            </a:solidFill>
            <a:ln w="28575" cap="flat" cmpd="sng">
              <a:solidFill>
                <a:srgbClr val="98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" name="Shape 76"/>
            <p:cNvSpPr txBox="1"/>
            <p:nvPr/>
          </p:nvSpPr>
          <p:spPr>
            <a:xfrm>
              <a:off x="2377700" y="798700"/>
              <a:ext cx="1776000" cy="11763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 dirty="0">
                  <a:latin typeface="Candara" charset="0"/>
                  <a:ea typeface="Candara" charset="0"/>
                  <a:cs typeface="Candara" charset="0"/>
                </a:rPr>
                <a:t>Program based on students own capacity:</a:t>
              </a:r>
            </a:p>
            <a:p>
              <a:pPr lvl="0" algn="ctr" rtl="0">
                <a:spcBef>
                  <a:spcPts val="0"/>
                </a:spcBef>
                <a:buNone/>
              </a:pPr>
              <a:r>
                <a:rPr lang="en" sz="1800" dirty="0">
                  <a:latin typeface="Candara" charset="0"/>
                  <a:ea typeface="Candara" charset="0"/>
                  <a:cs typeface="Candara" charset="0"/>
                </a:rPr>
                <a:t>The Bailey Five Questions</a:t>
              </a:r>
            </a:p>
          </p:txBody>
        </p:sp>
      </p:grpSp>
      <p:grpSp>
        <p:nvGrpSpPr>
          <p:cNvPr id="77" name="Shape 77"/>
          <p:cNvGrpSpPr/>
          <p:nvPr/>
        </p:nvGrpSpPr>
        <p:grpSpPr>
          <a:xfrm>
            <a:off x="2594900" y="2516600"/>
            <a:ext cx="2291500" cy="2152500"/>
            <a:chOff x="2213900" y="2516600"/>
            <a:chExt cx="2291500" cy="2152500"/>
          </a:xfrm>
        </p:grpSpPr>
        <p:sp>
          <p:nvSpPr>
            <p:cNvPr id="78" name="Shape 78"/>
            <p:cNvSpPr/>
            <p:nvPr/>
          </p:nvSpPr>
          <p:spPr>
            <a:xfrm rot="-5400000">
              <a:off x="2201450" y="2529050"/>
              <a:ext cx="2152500" cy="2127600"/>
            </a:xfrm>
            <a:prstGeom prst="teardrop">
              <a:avLst>
                <a:gd name="adj" fmla="val 100000"/>
              </a:avLst>
            </a:prstGeom>
            <a:solidFill>
              <a:srgbClr val="A4C2F4"/>
            </a:solidFill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" name="Shape 79"/>
            <p:cNvSpPr txBox="1"/>
            <p:nvPr/>
          </p:nvSpPr>
          <p:spPr>
            <a:xfrm>
              <a:off x="2214000" y="2703700"/>
              <a:ext cx="2291400" cy="11763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l" rtl="0">
                <a:spcBef>
                  <a:spcPts val="0"/>
                </a:spcBef>
                <a:buNone/>
              </a:pPr>
              <a:r>
                <a:rPr lang="en" sz="1800" dirty="0">
                  <a:latin typeface="Candara" charset="0"/>
                  <a:ea typeface="Candara" charset="0"/>
                  <a:cs typeface="Candara" charset="0"/>
                </a:rPr>
                <a:t>Program values </a:t>
              </a:r>
              <a:r>
                <a:rPr lang="en" dirty="0">
                  <a:latin typeface="Candara" charset="0"/>
                  <a:ea typeface="Candara" charset="0"/>
                  <a:cs typeface="Candara" charset="0"/>
                </a:rPr>
                <a:t>Inclusion, Diversity, Scholarship, Community, Reflection, Voice, Space,</a:t>
              </a:r>
            </a:p>
            <a:p>
              <a:pPr lvl="0" algn="l" rtl="0">
                <a:spcBef>
                  <a:spcPts val="0"/>
                </a:spcBef>
                <a:buNone/>
              </a:pPr>
              <a:r>
                <a:rPr lang="en" dirty="0">
                  <a:latin typeface="Candara" charset="0"/>
                  <a:ea typeface="Candara" charset="0"/>
                  <a:cs typeface="Candara" charset="0"/>
                </a:rPr>
                <a:t>Engagement, Dialogue,</a:t>
              </a:r>
            </a:p>
            <a:p>
              <a:pPr lvl="0" algn="l" rtl="0">
                <a:spcBef>
                  <a:spcPts val="0"/>
                </a:spcBef>
                <a:buNone/>
              </a:pPr>
              <a:r>
                <a:rPr lang="en" dirty="0">
                  <a:latin typeface="Candara" charset="0"/>
                  <a:ea typeface="Candara" charset="0"/>
                  <a:cs typeface="Candara" charset="0"/>
                </a:rPr>
                <a:t>  Joy, Creativity, Respect</a:t>
              </a:r>
            </a:p>
            <a:p>
              <a:pPr lvl="0" algn="l" rtl="0">
                <a:spcBef>
                  <a:spcPts val="0"/>
                </a:spcBef>
                <a:buNone/>
              </a:pPr>
              <a:r>
                <a:rPr lang="en" dirty="0">
                  <a:latin typeface="Candara" charset="0"/>
                  <a:ea typeface="Candara" charset="0"/>
                  <a:cs typeface="Candara" charset="0"/>
                </a:rPr>
                <a:t>     Integrity, Learning</a:t>
              </a:r>
            </a:p>
          </p:txBody>
        </p:sp>
      </p:grpSp>
      <p:grpSp>
        <p:nvGrpSpPr>
          <p:cNvPr id="80" name="Shape 80"/>
          <p:cNvGrpSpPr/>
          <p:nvPr/>
        </p:nvGrpSpPr>
        <p:grpSpPr>
          <a:xfrm>
            <a:off x="429950" y="2529050"/>
            <a:ext cx="2152500" cy="2127600"/>
            <a:chOff x="429950" y="2529050"/>
            <a:chExt cx="2152500" cy="2127600"/>
          </a:xfrm>
        </p:grpSpPr>
        <p:sp>
          <p:nvSpPr>
            <p:cNvPr id="81" name="Shape 81"/>
            <p:cNvSpPr/>
            <p:nvPr/>
          </p:nvSpPr>
          <p:spPr>
            <a:xfrm>
              <a:off x="429950" y="2529050"/>
              <a:ext cx="2152500" cy="2127600"/>
            </a:xfrm>
            <a:prstGeom prst="teardrop">
              <a:avLst>
                <a:gd name="adj" fmla="val 100000"/>
              </a:avLst>
            </a:prstGeom>
            <a:solidFill>
              <a:srgbClr val="FFD966"/>
            </a:solidFill>
            <a:ln w="2857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82"/>
            <p:cNvSpPr txBox="1"/>
            <p:nvPr/>
          </p:nvSpPr>
          <p:spPr>
            <a:xfrm>
              <a:off x="594850" y="3018250"/>
              <a:ext cx="1875600" cy="11763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 dirty="0">
                  <a:latin typeface="Candara" charset="0"/>
                  <a:ea typeface="Candara" charset="0"/>
                  <a:cs typeface="Candara" charset="0"/>
                </a:rPr>
                <a:t>Learning Assessment Model </a:t>
              </a:r>
            </a:p>
            <a:p>
              <a:pPr lvl="0" algn="ctr" rtl="0">
                <a:spcBef>
                  <a:spcPts val="0"/>
                </a:spcBef>
                <a:buNone/>
              </a:pPr>
              <a:endParaRPr sz="1800" dirty="0">
                <a:latin typeface="Candara" charset="0"/>
                <a:ea typeface="Candara" charset="0"/>
                <a:cs typeface="Candara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57200" y="694515"/>
            <a:ext cx="8229600" cy="65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dirty="0">
                <a:latin typeface="Candara" charset="0"/>
                <a:ea typeface="Candara" charset="0"/>
                <a:cs typeface="Candara" charset="0"/>
              </a:rPr>
              <a:t>Research Background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457199" y="1350925"/>
            <a:ext cx="8021171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200000"/>
              </a:lnSpc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</a:pPr>
            <a:r>
              <a:rPr lang="en" sz="1700" dirty="0">
                <a:solidFill>
                  <a:srgbClr val="000000"/>
                </a:solidFill>
                <a:latin typeface="Charter Roman" charset="0"/>
                <a:ea typeface="Charter Roman" charset="0"/>
                <a:cs typeface="Charter Roman" charset="0"/>
              </a:rPr>
              <a:t>Diversity is </a:t>
            </a:r>
            <a:r>
              <a:rPr lang="en-US" sz="1700" dirty="0" smtClean="0">
                <a:solidFill>
                  <a:srgbClr val="000000"/>
                </a:solidFill>
                <a:latin typeface="Charter Roman" charset="0"/>
                <a:ea typeface="Charter Roman" charset="0"/>
                <a:cs typeface="Charter Roman" charset="0"/>
              </a:rPr>
              <a:t>a </a:t>
            </a:r>
            <a:r>
              <a:rPr lang="en" sz="1700" dirty="0" smtClean="0">
                <a:solidFill>
                  <a:srgbClr val="000000"/>
                </a:solidFill>
                <a:latin typeface="Charter Roman" charset="0"/>
                <a:ea typeface="Charter Roman" charset="0"/>
                <a:cs typeface="Charter Roman" charset="0"/>
              </a:rPr>
              <a:t>program </a:t>
            </a:r>
            <a:r>
              <a:rPr lang="en" sz="1700" dirty="0">
                <a:solidFill>
                  <a:srgbClr val="000000"/>
                </a:solidFill>
                <a:latin typeface="Charter Roman" charset="0"/>
                <a:ea typeface="Charter Roman" charset="0"/>
                <a:cs typeface="Charter Roman" charset="0"/>
              </a:rPr>
              <a:t>values</a:t>
            </a:r>
          </a:p>
          <a:p>
            <a:pPr lvl="0" rtl="0">
              <a:lnSpc>
                <a:spcPct val="200000"/>
              </a:lnSpc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</a:pPr>
            <a:r>
              <a:rPr lang="en" sz="1700" dirty="0">
                <a:solidFill>
                  <a:srgbClr val="000000"/>
                </a:solidFill>
                <a:latin typeface="Charter Roman" charset="0"/>
                <a:ea typeface="Charter Roman" charset="0"/>
                <a:cs typeface="Charter Roman" charset="0"/>
              </a:rPr>
              <a:t>We are </a:t>
            </a:r>
            <a:r>
              <a:rPr lang="en" sz="1700" dirty="0" smtClean="0">
                <a:solidFill>
                  <a:srgbClr val="000000"/>
                </a:solidFill>
                <a:latin typeface="Charter Roman" charset="0"/>
                <a:ea typeface="Charter Roman" charset="0"/>
                <a:cs typeface="Charter Roman" charset="0"/>
              </a:rPr>
              <a:t>one </a:t>
            </a:r>
            <a:r>
              <a:rPr lang="en" sz="1700" dirty="0">
                <a:solidFill>
                  <a:srgbClr val="000000"/>
                </a:solidFill>
                <a:latin typeface="Charter Roman" charset="0"/>
                <a:ea typeface="Charter Roman" charset="0"/>
                <a:cs typeface="Charter Roman" charset="0"/>
              </a:rPr>
              <a:t>of the most diverse </a:t>
            </a:r>
            <a:r>
              <a:rPr lang="en-US" sz="1700" dirty="0" smtClean="0">
                <a:solidFill>
                  <a:srgbClr val="000000"/>
                </a:solidFill>
                <a:latin typeface="Charter Roman" charset="0"/>
                <a:ea typeface="Charter Roman" charset="0"/>
                <a:cs typeface="Charter Roman" charset="0"/>
              </a:rPr>
              <a:t>units </a:t>
            </a:r>
            <a:r>
              <a:rPr lang="en" sz="1700" dirty="0" smtClean="0">
                <a:solidFill>
                  <a:srgbClr val="000000"/>
                </a:solidFill>
                <a:latin typeface="Charter Roman" charset="0"/>
                <a:ea typeface="Charter Roman" charset="0"/>
                <a:cs typeface="Charter Roman" charset="0"/>
              </a:rPr>
              <a:t>at </a:t>
            </a:r>
            <a:r>
              <a:rPr lang="en-US" sz="1700" dirty="0" smtClean="0">
                <a:solidFill>
                  <a:srgbClr val="000000"/>
                </a:solidFill>
                <a:latin typeface="Charter Roman" charset="0"/>
                <a:ea typeface="Charter Roman" charset="0"/>
                <a:cs typeface="Charter Roman" charset="0"/>
              </a:rPr>
              <a:t>Michigan State University</a:t>
            </a:r>
            <a:endParaRPr lang="en" sz="1700" dirty="0">
              <a:solidFill>
                <a:srgbClr val="000000"/>
              </a:solidFill>
              <a:latin typeface="Charter Roman" charset="0"/>
              <a:ea typeface="Charter Roman" charset="0"/>
              <a:cs typeface="Charter Roman" charset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400"/>
              </a:spcBef>
              <a:spcAft>
                <a:spcPts val="600"/>
              </a:spcAft>
              <a:buNone/>
            </a:pPr>
            <a:endParaRPr dirty="0">
              <a:solidFill>
                <a:srgbClr val="000000"/>
              </a:solidFill>
              <a:latin typeface="Charter Roman" charset="0"/>
              <a:ea typeface="Charter Roman" charset="0"/>
              <a:cs typeface="Charter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Shape 94"/>
          <p:cNvGrpSpPr/>
          <p:nvPr/>
        </p:nvGrpSpPr>
        <p:grpSpPr>
          <a:xfrm>
            <a:off x="744424" y="1045625"/>
            <a:ext cx="7618550" cy="3889574"/>
            <a:chOff x="820624" y="740825"/>
            <a:chExt cx="7618550" cy="3889574"/>
          </a:xfrm>
        </p:grpSpPr>
        <p:pic>
          <p:nvPicPr>
            <p:cNvPr id="95" name="Shape 95"/>
            <p:cNvPicPr preferRelativeResize="0"/>
            <p:nvPr/>
          </p:nvPicPr>
          <p:blipFill rotWithShape="1">
            <a:blip r:embed="rId3">
              <a:alphaModFix/>
            </a:blip>
            <a:srcRect l="5605" t="27507" r="13041" b="-1156"/>
            <a:stretch/>
          </p:blipFill>
          <p:spPr>
            <a:xfrm>
              <a:off x="820624" y="740825"/>
              <a:ext cx="3560000" cy="2901800"/>
            </a:xfrm>
            <a:prstGeom prst="rect">
              <a:avLst/>
            </a:prstGeom>
            <a:noFill/>
            <a:ln w="28575" cap="flat" cmpd="sng">
              <a:solidFill>
                <a:srgbClr val="70AD47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pic>
          <p:nvPicPr>
            <p:cNvPr id="98" name="Shape 98"/>
            <p:cNvPicPr preferRelativeResize="0"/>
            <p:nvPr/>
          </p:nvPicPr>
          <p:blipFill rotWithShape="1">
            <a:blip r:embed="rId4">
              <a:alphaModFix/>
            </a:blip>
            <a:srcRect l="12716" t="13206" r="20532" b="13790"/>
            <a:stretch/>
          </p:blipFill>
          <p:spPr>
            <a:xfrm>
              <a:off x="4380625" y="2718950"/>
              <a:ext cx="2377252" cy="1911447"/>
            </a:xfrm>
            <a:prstGeom prst="rect">
              <a:avLst/>
            </a:prstGeom>
            <a:noFill/>
            <a:ln w="28575" cap="flat" cmpd="sng">
              <a:solidFill>
                <a:srgbClr val="70AD47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pic>
          <p:nvPicPr>
            <p:cNvPr id="99" name="Shape 99"/>
            <p:cNvPicPr preferRelativeResize="0"/>
            <p:nvPr/>
          </p:nvPicPr>
          <p:blipFill rotWithShape="1">
            <a:blip r:embed="rId5">
              <a:alphaModFix/>
            </a:blip>
            <a:srcRect l="20803" t="22994" r="17574" b="28100"/>
            <a:stretch/>
          </p:blipFill>
          <p:spPr>
            <a:xfrm>
              <a:off x="6632725" y="2718960"/>
              <a:ext cx="1806449" cy="1911439"/>
            </a:xfrm>
            <a:prstGeom prst="rect">
              <a:avLst/>
            </a:prstGeom>
            <a:noFill/>
            <a:ln w="28575" cap="flat" cmpd="sng">
              <a:solidFill>
                <a:srgbClr val="70AD47"/>
              </a:solidFill>
              <a:prstDash val="solid"/>
              <a:round/>
              <a:headEnd type="none" w="med" len="med"/>
              <a:tailEnd type="none" w="med" len="med"/>
            </a:ln>
          </p:spPr>
        </p:pic>
      </p:grpSp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407125" y="494290"/>
            <a:ext cx="8229600" cy="65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dirty="0">
                <a:latin typeface="Candara" charset="0"/>
                <a:ea typeface="Candara" charset="0"/>
                <a:cs typeface="Candara" charset="0"/>
              </a:rPr>
              <a:t>Research Background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23" y="2561863"/>
            <a:ext cx="3560001" cy="2373334"/>
          </a:xfrm>
          <a:prstGeom prst="rect">
            <a:avLst/>
          </a:prstGeom>
          <a:ln w="25400">
            <a:solidFill>
              <a:schemeClr val="accent3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595" y="1045624"/>
            <a:ext cx="2600641" cy="1950481"/>
          </a:xfrm>
          <a:prstGeom prst="rect">
            <a:avLst/>
          </a:prstGeom>
          <a:ln w="25400">
            <a:solidFill>
              <a:schemeClr val="accent3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45" y="1048684"/>
            <a:ext cx="1567329" cy="2089772"/>
          </a:xfrm>
          <a:prstGeom prst="rect">
            <a:avLst/>
          </a:prstGeom>
          <a:ln w="25400">
            <a:solidFill>
              <a:schemeClr val="accent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457200" y="694515"/>
            <a:ext cx="8229600" cy="65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dirty="0">
                <a:latin typeface="Candara" charset="0"/>
                <a:ea typeface="Candara" charset="0"/>
                <a:cs typeface="Candara" charset="0"/>
              </a:rPr>
              <a:t>Research Background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457200" y="1108873"/>
            <a:ext cx="8229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200000"/>
              </a:lnSpc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</a:pPr>
            <a:r>
              <a:rPr lang="en" sz="1700" dirty="0">
                <a:solidFill>
                  <a:srgbClr val="000000"/>
                </a:solidFill>
                <a:latin typeface="Charter Roman" charset="0"/>
                <a:ea typeface="Charter Roman" charset="0"/>
                <a:cs typeface="Charter Roman" charset="0"/>
              </a:rPr>
              <a:t>Diversity is </a:t>
            </a:r>
            <a:r>
              <a:rPr lang="en-US" sz="1700" dirty="0">
                <a:solidFill>
                  <a:srgbClr val="000000"/>
                </a:solidFill>
                <a:latin typeface="Charter Roman" charset="0"/>
                <a:ea typeface="Charter Roman" charset="0"/>
                <a:cs typeface="Charter Roman" charset="0"/>
              </a:rPr>
              <a:t>a </a:t>
            </a:r>
            <a:r>
              <a:rPr lang="en" sz="1700" dirty="0">
                <a:solidFill>
                  <a:srgbClr val="000000"/>
                </a:solidFill>
                <a:latin typeface="Charter Roman" charset="0"/>
                <a:ea typeface="Charter Roman" charset="0"/>
                <a:cs typeface="Charter Roman" charset="0"/>
              </a:rPr>
              <a:t>program values</a:t>
            </a:r>
          </a:p>
          <a:p>
            <a:pPr lvl="0">
              <a:lnSpc>
                <a:spcPct val="200000"/>
              </a:lnSpc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</a:pPr>
            <a:r>
              <a:rPr lang="en" sz="1700" dirty="0">
                <a:solidFill>
                  <a:srgbClr val="000000"/>
                </a:solidFill>
                <a:latin typeface="Charter Roman" charset="0"/>
                <a:ea typeface="Charter Roman" charset="0"/>
                <a:cs typeface="Charter Roman" charset="0"/>
              </a:rPr>
              <a:t>We are one of the most diverse </a:t>
            </a:r>
            <a:r>
              <a:rPr lang="en-US" sz="1700" dirty="0">
                <a:solidFill>
                  <a:srgbClr val="000000"/>
                </a:solidFill>
                <a:latin typeface="Charter Roman" charset="0"/>
                <a:ea typeface="Charter Roman" charset="0"/>
                <a:cs typeface="Charter Roman" charset="0"/>
              </a:rPr>
              <a:t>units </a:t>
            </a:r>
            <a:r>
              <a:rPr lang="en" sz="1700" dirty="0">
                <a:solidFill>
                  <a:srgbClr val="000000"/>
                </a:solidFill>
                <a:latin typeface="Charter Roman" charset="0"/>
                <a:ea typeface="Charter Roman" charset="0"/>
                <a:cs typeface="Charter Roman" charset="0"/>
              </a:rPr>
              <a:t>at </a:t>
            </a:r>
            <a:r>
              <a:rPr lang="en-US" sz="1700" dirty="0">
                <a:solidFill>
                  <a:srgbClr val="000000"/>
                </a:solidFill>
                <a:latin typeface="Charter Roman" charset="0"/>
                <a:ea typeface="Charter Roman" charset="0"/>
                <a:cs typeface="Charter Roman" charset="0"/>
              </a:rPr>
              <a:t>Michigan State University</a:t>
            </a:r>
            <a:endParaRPr lang="en" sz="1700" dirty="0">
              <a:solidFill>
                <a:srgbClr val="000000"/>
              </a:solidFill>
              <a:latin typeface="Charter Roman" charset="0"/>
              <a:ea typeface="Charter Roman" charset="0"/>
              <a:cs typeface="Charter Roman" charset="0"/>
            </a:endParaRPr>
          </a:p>
          <a:p>
            <a:pPr lvl="0" rtl="0">
              <a:lnSpc>
                <a:spcPct val="200000"/>
              </a:lnSpc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" sz="1700" dirty="0" smtClean="0">
                <a:solidFill>
                  <a:srgbClr val="000000"/>
                </a:solidFill>
                <a:latin typeface="Charter Roman" charset="0"/>
                <a:ea typeface="Charter Roman" charset="0"/>
                <a:cs typeface="Charter Roman" charset="0"/>
              </a:rPr>
              <a:t>Do </a:t>
            </a:r>
            <a:r>
              <a:rPr lang="en" sz="1700" dirty="0">
                <a:solidFill>
                  <a:srgbClr val="000000"/>
                </a:solidFill>
                <a:latin typeface="Charter Roman" charset="0"/>
                <a:ea typeface="Charter Roman" charset="0"/>
                <a:cs typeface="Charter Roman" charset="0"/>
              </a:rPr>
              <a:t>our students feel the same? </a:t>
            </a:r>
          </a:p>
          <a:p>
            <a:pPr lvl="0" rtl="0"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" dirty="0" smtClean="0">
                <a:solidFill>
                  <a:srgbClr val="000000"/>
                </a:solidFill>
                <a:latin typeface="Charter Roman" charset="0"/>
                <a:ea typeface="Charter Roman" charset="0"/>
                <a:cs typeface="Charter Roman" charset="0"/>
              </a:rPr>
              <a:t>Faculty and Graduate Fellows 2016-2017 (PI: </a:t>
            </a:r>
            <a:r>
              <a:rPr lang="en" dirty="0" err="1" smtClean="0">
                <a:solidFill>
                  <a:srgbClr val="000000"/>
                </a:solidFill>
                <a:latin typeface="Charter Roman" charset="0"/>
                <a:ea typeface="Charter Roman" charset="0"/>
                <a:cs typeface="Charter Roman" charset="0"/>
              </a:rPr>
              <a:t>Dr</a:t>
            </a:r>
            <a:r>
              <a:rPr lang="en" dirty="0" smtClean="0">
                <a:solidFill>
                  <a:srgbClr val="000000"/>
                </a:solidFill>
                <a:latin typeface="Charter Roman" charset="0"/>
                <a:ea typeface="Charter Roman" charset="0"/>
                <a:cs typeface="Charter Roman" charset="0"/>
              </a:rPr>
              <a:t> Jeno Rivera and Pauline Tobias)</a:t>
            </a:r>
            <a:endParaRPr lang="en-US" dirty="0" smtClean="0">
              <a:solidFill>
                <a:srgbClr val="000000"/>
              </a:solidFill>
              <a:latin typeface="Charter Roman" charset="0"/>
              <a:ea typeface="Charter Roman" charset="0"/>
              <a:cs typeface="Charter Roman" charset="0"/>
            </a:endParaRPr>
          </a:p>
          <a:p>
            <a:pPr lvl="1"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</a:pPr>
            <a:r>
              <a:rPr lang="en" dirty="0">
                <a:solidFill>
                  <a:srgbClr val="000000"/>
                </a:solidFill>
                <a:latin typeface="Charter Roman" charset="0"/>
                <a:ea typeface="Charter Roman" charset="0"/>
                <a:cs typeface="Charter Roman" charset="0"/>
              </a:rPr>
              <a:t>A survey assessing Bailey students perception of diversity and lived </a:t>
            </a:r>
            <a:r>
              <a:rPr lang="en" dirty="0" smtClean="0">
                <a:solidFill>
                  <a:srgbClr val="000000"/>
                </a:solidFill>
                <a:latin typeface="Charter Roman" charset="0"/>
                <a:ea typeface="Charter Roman" charset="0"/>
                <a:cs typeface="Charter Roman" charset="0"/>
              </a:rPr>
              <a:t>experience</a:t>
            </a:r>
            <a:endParaRPr lang="en-US" dirty="0" smtClean="0">
              <a:solidFill>
                <a:srgbClr val="000000"/>
              </a:solidFill>
              <a:latin typeface="Charter Roman" charset="0"/>
              <a:ea typeface="Charter Roman" charset="0"/>
              <a:cs typeface="Charter Roman" charset="0"/>
            </a:endParaRPr>
          </a:p>
          <a:p>
            <a:pPr lvl="1"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</a:pPr>
            <a:r>
              <a:rPr lang="en" dirty="0">
                <a:solidFill>
                  <a:srgbClr val="000000"/>
                </a:solidFill>
                <a:latin typeface="Charter Roman" charset="0"/>
                <a:ea typeface="Charter Roman" charset="0"/>
                <a:cs typeface="Charter Roman" charset="0"/>
              </a:rPr>
              <a:t>A total of 105 students 2016-2017 school year </a:t>
            </a:r>
            <a:endParaRPr lang="en-US" dirty="0" smtClean="0">
              <a:solidFill>
                <a:srgbClr val="000000"/>
              </a:solidFill>
              <a:latin typeface="Charter Roman" charset="0"/>
              <a:ea typeface="Charter Roman" charset="0"/>
              <a:cs typeface="Charter Roman" charset="0"/>
            </a:endParaRPr>
          </a:p>
          <a:p>
            <a:pPr lvl="1"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</a:pPr>
            <a:r>
              <a:rPr lang="en" dirty="0">
                <a:solidFill>
                  <a:srgbClr val="000000"/>
                </a:solidFill>
                <a:latin typeface="Charter Roman" charset="0"/>
                <a:ea typeface="Charter Roman" charset="0"/>
                <a:cs typeface="Charter Roman" charset="0"/>
              </a:rPr>
              <a:t>Respondents 60, completed survey 53 (n=53</a:t>
            </a:r>
            <a:r>
              <a:rPr lang="en" dirty="0" smtClean="0">
                <a:solidFill>
                  <a:srgbClr val="000000"/>
                </a:solidFill>
                <a:latin typeface="Charter Roman" charset="0"/>
                <a:ea typeface="Charter Roman" charset="0"/>
                <a:cs typeface="Charter Roman" charset="0"/>
              </a:rPr>
              <a:t>)</a:t>
            </a:r>
            <a:endParaRPr lang="en" dirty="0">
              <a:solidFill>
                <a:srgbClr val="000000"/>
              </a:solidFill>
              <a:latin typeface="Charter Roman" charset="0"/>
              <a:ea typeface="Charter Roman" charset="0"/>
              <a:cs typeface="Charter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457200" y="694525"/>
            <a:ext cx="8540700" cy="65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latin typeface="Candara" charset="0"/>
                <a:ea typeface="Candara" charset="0"/>
                <a:cs typeface="Candara" charset="0"/>
              </a:rPr>
              <a:t> Research Questions			Research Design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2"/>
          </p:nvPr>
        </p:nvSpPr>
        <p:spPr>
          <a:xfrm>
            <a:off x="431650" y="1274725"/>
            <a:ext cx="4368300" cy="3366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lnSpc>
                <a:spcPct val="115000"/>
              </a:lnSpc>
              <a:spcBef>
                <a:spcPts val="2000"/>
              </a:spcBef>
              <a:buClr>
                <a:srgbClr val="000000"/>
              </a:buClr>
              <a:buSzPct val="100000"/>
            </a:pPr>
            <a:r>
              <a:rPr lang="en" sz="1400" dirty="0">
                <a:solidFill>
                  <a:srgbClr val="000000"/>
                </a:solidFill>
                <a:latin typeface="Charter Roman" charset="0"/>
                <a:ea typeface="Charter Roman" charset="0"/>
                <a:cs typeface="Charter Roman" charset="0"/>
              </a:rPr>
              <a:t>How does Bailey students’ definition of diversity correspond with their lived experiences in Bailey?</a:t>
            </a:r>
          </a:p>
          <a:p>
            <a:pPr marL="457200" lvl="0" indent="-355600" rtl="0">
              <a:lnSpc>
                <a:spcPct val="115000"/>
              </a:lnSpc>
              <a:spcBef>
                <a:spcPts val="2000"/>
              </a:spcBef>
              <a:buClr>
                <a:srgbClr val="000000"/>
              </a:buClr>
              <a:buSzPct val="100000"/>
            </a:pPr>
            <a:r>
              <a:rPr lang="en" sz="1400" dirty="0">
                <a:solidFill>
                  <a:srgbClr val="000000"/>
                </a:solidFill>
                <a:latin typeface="Charter Roman" charset="0"/>
                <a:ea typeface="Charter Roman" charset="0"/>
                <a:cs typeface="Charter Roman" charset="0"/>
              </a:rPr>
              <a:t>How do students experience diversity when they participate in this program and how does that correspond with development?</a:t>
            </a:r>
          </a:p>
          <a:p>
            <a:pPr marL="0" lvl="0" indent="-69850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endParaRPr sz="2000" dirty="0">
              <a:solidFill>
                <a:srgbClr val="000000"/>
              </a:solidFill>
              <a:latin typeface="Charter Roman" charset="0"/>
              <a:ea typeface="Charter Roman" charset="0"/>
              <a:cs typeface="Charter Roman" charset="0"/>
            </a:endParaRPr>
          </a:p>
          <a:p>
            <a:pPr lvl="0">
              <a:spcBef>
                <a:spcPts val="0"/>
              </a:spcBef>
              <a:buNone/>
            </a:pPr>
            <a:endParaRPr sz="2000" dirty="0">
              <a:solidFill>
                <a:srgbClr val="000000"/>
              </a:solidFill>
              <a:latin typeface="Charter Roman" charset="0"/>
              <a:ea typeface="Charter Roman" charset="0"/>
              <a:cs typeface="Charter Roman" charset="0"/>
            </a:endParaRP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4724400" y="1098575"/>
            <a:ext cx="4273500" cy="3669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36550" rtl="0">
              <a:lnSpc>
                <a:spcPct val="115000"/>
              </a:lnSpc>
              <a:spcBef>
                <a:spcPts val="2000"/>
              </a:spcBef>
              <a:buClr>
                <a:srgbClr val="000000"/>
              </a:buClr>
              <a:buSzPct val="100000"/>
            </a:pPr>
            <a:r>
              <a:rPr lang="en" sz="1400" dirty="0">
                <a:solidFill>
                  <a:srgbClr val="000000"/>
                </a:solidFill>
                <a:latin typeface="Charter Roman" charset="0"/>
                <a:ea typeface="Charter Roman" charset="0"/>
                <a:cs typeface="Charter Roman" charset="0"/>
              </a:rPr>
              <a:t>Mixed methods (SPSS) </a:t>
            </a:r>
          </a:p>
          <a:p>
            <a:pPr marL="457200" lvl="0" indent="-336550" rtl="0">
              <a:lnSpc>
                <a:spcPct val="115000"/>
              </a:lnSpc>
              <a:spcBef>
                <a:spcPts val="2000"/>
              </a:spcBef>
              <a:buClr>
                <a:srgbClr val="000000"/>
              </a:buClr>
              <a:buSzPct val="100000"/>
            </a:pPr>
            <a:r>
              <a:rPr lang="en" sz="1400" dirty="0">
                <a:solidFill>
                  <a:srgbClr val="000000"/>
                </a:solidFill>
                <a:latin typeface="Charter Roman" charset="0"/>
                <a:ea typeface="Charter Roman" charset="0"/>
                <a:cs typeface="Charter Roman" charset="0"/>
              </a:rPr>
              <a:t>Eighteen total questions (demographic items, both open and close ended)</a:t>
            </a:r>
          </a:p>
          <a:p>
            <a:pPr marL="857250" lvl="1" indent="-336550">
              <a:lnSpc>
                <a:spcPct val="115000"/>
              </a:lnSpc>
              <a:spcBef>
                <a:spcPts val="2000"/>
              </a:spcBef>
              <a:buClr>
                <a:srgbClr val="000000"/>
              </a:buClr>
              <a:buAutoNum type="alphaLcParenR"/>
            </a:pPr>
            <a:r>
              <a:rPr lang="en" sz="1400" dirty="0">
                <a:solidFill>
                  <a:srgbClr val="000000"/>
                </a:solidFill>
                <a:latin typeface="Charter Roman" charset="0"/>
                <a:ea typeface="Charter Roman" charset="0"/>
                <a:cs typeface="Charter Roman" charset="0"/>
              </a:rPr>
              <a:t>Definitions of diversity</a:t>
            </a:r>
          </a:p>
          <a:p>
            <a:pPr marL="857250" lvl="1" indent="-336550">
              <a:lnSpc>
                <a:spcPct val="115000"/>
              </a:lnSpc>
              <a:spcBef>
                <a:spcPts val="2000"/>
              </a:spcBef>
              <a:buClr>
                <a:srgbClr val="000000"/>
              </a:buClr>
              <a:buAutoNum type="alphaLcParenR"/>
            </a:pPr>
            <a:r>
              <a:rPr lang="en" sz="1400" dirty="0">
                <a:solidFill>
                  <a:srgbClr val="000000"/>
                </a:solidFill>
                <a:latin typeface="Charter Roman" charset="0"/>
                <a:ea typeface="Charter Roman" charset="0"/>
                <a:cs typeface="Charter Roman" charset="0"/>
              </a:rPr>
              <a:t>Reasons why students joined Bailey</a:t>
            </a:r>
          </a:p>
          <a:p>
            <a:pPr marL="857250" lvl="1" indent="-336550">
              <a:lnSpc>
                <a:spcPct val="115000"/>
              </a:lnSpc>
              <a:spcBef>
                <a:spcPts val="2000"/>
              </a:spcBef>
              <a:buClr>
                <a:srgbClr val="000000"/>
              </a:buClr>
              <a:buAutoNum type="alphaLcParenR"/>
            </a:pPr>
            <a:r>
              <a:rPr lang="en" sz="1400" dirty="0">
                <a:solidFill>
                  <a:srgbClr val="000000"/>
                </a:solidFill>
                <a:latin typeface="Charter Roman" charset="0"/>
                <a:ea typeface="Charter Roman" charset="0"/>
                <a:cs typeface="Charter Roman" charset="0"/>
              </a:rPr>
              <a:t>Students asked to provide and describe examples of why they view Bailey as a diverse learning community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457200" y="627276"/>
            <a:ext cx="8229600" cy="65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dirty="0">
                <a:latin typeface="Candara" charset="0"/>
                <a:ea typeface="Candara" charset="0"/>
                <a:cs typeface="Candara" charset="0"/>
              </a:rPr>
              <a:t>Demographics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457200" y="1350924"/>
            <a:ext cx="39507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77800" lvl="0" indent="0">
              <a:spcBef>
                <a:spcPts val="0"/>
              </a:spcBef>
              <a:buNone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7349" y="1266975"/>
            <a:ext cx="4556649" cy="341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1374" y="1266975"/>
            <a:ext cx="4402350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SU Template 1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774</Words>
  <Application>Microsoft Macintosh PowerPoint</Application>
  <PresentationFormat>On-screen Show (16:9)</PresentationFormat>
  <Paragraphs>135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Candara</vt:lpstr>
      <vt:lpstr>Calibri</vt:lpstr>
      <vt:lpstr>Montserrat</vt:lpstr>
      <vt:lpstr>Charter Roman</vt:lpstr>
      <vt:lpstr>MSU Template 1</vt:lpstr>
      <vt:lpstr>Diversity in Higher Education: Awareness to Action</vt:lpstr>
      <vt:lpstr>Overview </vt:lpstr>
      <vt:lpstr>The Liberty Hyde Bailey Scholars Program  </vt:lpstr>
      <vt:lpstr>BSP Background </vt:lpstr>
      <vt:lpstr>Research Background</vt:lpstr>
      <vt:lpstr>Research Background</vt:lpstr>
      <vt:lpstr>Research Background</vt:lpstr>
      <vt:lpstr> Research Questions   Research Design</vt:lpstr>
      <vt:lpstr>Demographics</vt:lpstr>
      <vt:lpstr>Findings and Trends</vt:lpstr>
      <vt:lpstr>Bailey Scholars Program is Diverse </vt:lpstr>
      <vt:lpstr>Students Join Mostly Due to Recommendation</vt:lpstr>
      <vt:lpstr>Racial Diversity on the  Basis of Program Recommendation </vt:lpstr>
      <vt:lpstr>Definition of Diversity</vt:lpstr>
      <vt:lpstr>Shifting From Awareness to Action</vt:lpstr>
      <vt:lpstr>Diversity Means More</vt:lpstr>
      <vt:lpstr>Integration of Awareness </vt:lpstr>
      <vt:lpstr>Creating Diverse/Inclusive Learning inside Traditional Classrooms </vt:lpstr>
      <vt:lpstr>Question/Answer &amp; Discussion 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Diversity in Higher Education: Awareness to Action</dc:title>
  <cp:lastModifiedBy>Dustin DuFort Petty</cp:lastModifiedBy>
  <cp:revision>9</cp:revision>
  <cp:lastPrinted>2017-06-05T16:00:37Z</cp:lastPrinted>
  <dcterms:modified xsi:type="dcterms:W3CDTF">2017-06-05T18:18:15Z</dcterms:modified>
</cp:coreProperties>
</file>