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3" r:id="rId13"/>
    <p:sldId id="266" r:id="rId14"/>
    <p:sldId id="271" r:id="rId15"/>
    <p:sldId id="274" r:id="rId16"/>
    <p:sldId id="269" r:id="rId17"/>
    <p:sldId id="268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0000"/>
    <a:srgbClr val="76B9E2"/>
    <a:srgbClr val="61A8DB"/>
    <a:srgbClr val="5588C5"/>
    <a:srgbClr val="5F95CD"/>
    <a:srgbClr val="609CCD"/>
    <a:srgbClr val="5678CD"/>
    <a:srgbClr val="5170BD"/>
    <a:srgbClr val="3F57AC"/>
    <a:srgbClr val="314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120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6540B-F88B-4B45-AE20-847848E55ED2}" type="datetimeFigureOut">
              <a:rPr lang="en-US" smtClean="0"/>
              <a:t>5/31/17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E0502-FD4F-E849-BCB0-AF22E5E05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8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PLP is synthetic subject, requires foundational knowledge</a:t>
            </a:r>
            <a:r>
              <a:rPr lang="en-US" baseline="0" dirty="0" smtClean="0"/>
              <a:t> in multiple subject areas</a:t>
            </a:r>
            <a:endParaRPr lang="en-US" dirty="0" smtClean="0"/>
          </a:p>
          <a:p>
            <a:r>
              <a:rPr lang="en-US" dirty="0" smtClean="0"/>
              <a:t>PLP as a “found major” – not many undergrads major in PLP</a:t>
            </a:r>
          </a:p>
          <a:p>
            <a:r>
              <a:rPr lang="en-US" dirty="0" smtClean="0"/>
              <a:t>Many PLS students take</a:t>
            </a:r>
            <a:r>
              <a:rPr lang="en-US" baseline="0" dirty="0" smtClean="0"/>
              <a:t> a course in JR or SR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0502-FD4F-E849-BCB0-AF22E5E05C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go in many directions from here, have very different needs and expectations from the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0502-FD4F-E849-BCB0-AF22E5E05C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7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Biology department in private liberal arts college vs. PLP department at R-1 Land Grant University?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0502-FD4F-E849-BCB0-AF22E5E05C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0502-FD4F-E849-BCB0-AF22E5E05C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4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64000">
              <a:schemeClr val="bg1">
                <a:shade val="100000"/>
                <a:satMod val="115000"/>
              </a:schemeClr>
            </a:gs>
            <a:gs pos="100000">
              <a:srgbClr val="D0D3E2"/>
            </a:gs>
          </a:gsLst>
          <a:lin ang="13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8DB8936-6331-524D-AF91-BA615C80B59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DD3997D-5EA8-B044-BA27-2354FD333607}" type="datetimeFigureOut">
              <a:rPr lang="en-US" smtClean="0"/>
              <a:t>5/31/17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microsoft.com/office/2007/relationships/hdphoto" Target="../media/hdphoto1.wdp"/><Relationship Id="rId10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3.wdp"/><Relationship Id="rId5" Type="http://schemas.openxmlformats.org/officeDocument/2006/relationships/image" Target="../media/image16.pn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9688"/>
            <a:ext cx="7543800" cy="2593975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/>
          <a:lstStyle/>
          <a:p>
            <a:r>
              <a:rPr lang="en-US" sz="4800" dirty="0"/>
              <a:t>Identifying Critical Plant Science Skills: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An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Industry Survey Approach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26688"/>
            <a:ext cx="6461760" cy="1579894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/>
          <a:lstStyle/>
          <a:p>
            <a:r>
              <a:rPr lang="en-US" dirty="0"/>
              <a:t>Brantlee Spakes Richter, </a:t>
            </a:r>
            <a:r>
              <a:rPr lang="en-US" dirty="0" smtClean="0"/>
              <a:t>University of Florida</a:t>
            </a:r>
          </a:p>
          <a:p>
            <a:r>
              <a:rPr lang="en-US" dirty="0" smtClean="0"/>
              <a:t>Maya </a:t>
            </a:r>
            <a:r>
              <a:rPr lang="en-US" dirty="0" err="1"/>
              <a:t>Hayslett</a:t>
            </a:r>
            <a:r>
              <a:rPr lang="en-US" dirty="0"/>
              <a:t>, </a:t>
            </a:r>
            <a:r>
              <a:rPr lang="en-US" dirty="0" smtClean="0"/>
              <a:t>Iowa State University</a:t>
            </a:r>
          </a:p>
          <a:p>
            <a:r>
              <a:rPr lang="en-US" dirty="0" err="1" smtClean="0"/>
              <a:t>Anissa</a:t>
            </a:r>
            <a:r>
              <a:rPr lang="en-US" dirty="0" smtClean="0"/>
              <a:t> </a:t>
            </a:r>
            <a:r>
              <a:rPr lang="en-US" dirty="0" err="1"/>
              <a:t>Poleatewich</a:t>
            </a:r>
            <a:r>
              <a:rPr lang="en-US" dirty="0"/>
              <a:t>, </a:t>
            </a:r>
            <a:r>
              <a:rPr lang="en-US" dirty="0" smtClean="0"/>
              <a:t>University of New Hampshire</a:t>
            </a:r>
          </a:p>
          <a:p>
            <a:r>
              <a:rPr lang="en-US" dirty="0" smtClean="0"/>
              <a:t>Kathryn </a:t>
            </a:r>
            <a:r>
              <a:rPr lang="en-US" dirty="0"/>
              <a:t>A. </a:t>
            </a:r>
            <a:r>
              <a:rPr lang="en-US" dirty="0" err="1" smtClean="0"/>
              <a:t>Stofer</a:t>
            </a:r>
            <a:r>
              <a:rPr lang="en-US" dirty="0" smtClean="0"/>
              <a:t>, University of Florida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18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Educator Survey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65 Instructors, 79 Courses</a:t>
            </a:r>
          </a:p>
          <a:p>
            <a:pPr lvl="1"/>
            <a:r>
              <a:rPr lang="en-US" dirty="0" smtClean="0"/>
              <a:t>9 Known missing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34 in Plant Pathology Departments</a:t>
            </a:r>
          </a:p>
          <a:p>
            <a:endParaRPr lang="en-US" dirty="0" smtClean="0"/>
          </a:p>
          <a:p>
            <a:r>
              <a:rPr lang="en-US" dirty="0" smtClean="0"/>
              <a:t>89% Conduct research</a:t>
            </a:r>
          </a:p>
          <a:p>
            <a:pPr lvl="1"/>
            <a:r>
              <a:rPr lang="en-US" dirty="0" smtClean="0"/>
              <a:t>15.5% of those: no plant pathology research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20.6% (13/63) had no degree in Plant Pathology</a:t>
            </a:r>
          </a:p>
          <a:p>
            <a:pPr lvl="1"/>
            <a:r>
              <a:rPr lang="en-US" dirty="0" smtClean="0"/>
              <a:t>3 never completed a general/intro course</a:t>
            </a:r>
          </a:p>
          <a:p>
            <a:pPr lvl="1"/>
            <a:r>
              <a:rPr lang="en-US" dirty="0" smtClean="0"/>
              <a:t>1 had no formal training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049812" y="1417638"/>
            <a:ext cx="3882553" cy="2416856"/>
            <a:chOff x="4913305" y="1537919"/>
            <a:chExt cx="3873230" cy="24451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29" t="4669" r="2775" b="2453"/>
            <a:stretch/>
          </p:blipFill>
          <p:spPr>
            <a:xfrm>
              <a:off x="4913305" y="1537919"/>
              <a:ext cx="3873230" cy="2445121"/>
            </a:xfrm>
            <a:prstGeom prst="rect">
              <a:avLst/>
            </a:prstGeom>
            <a:ln>
              <a:solidFill>
                <a:srgbClr val="072C62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0588" y="3135704"/>
              <a:ext cx="217685" cy="27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0430" y="3802706"/>
              <a:ext cx="256511" cy="8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3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Educator Survey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88.5% of courses met in-person (incl. blended)</a:t>
            </a:r>
          </a:p>
          <a:p>
            <a:pPr lvl="1"/>
            <a:r>
              <a:rPr lang="en-US" dirty="0" smtClean="0"/>
              <a:t>6.4% Online-only</a:t>
            </a:r>
          </a:p>
          <a:p>
            <a:pPr lvl="1"/>
            <a:r>
              <a:rPr lang="en-US" dirty="0" smtClean="0"/>
              <a:t>6.4% Both options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93.6% of courses had some lab component</a:t>
            </a:r>
          </a:p>
          <a:p>
            <a:pPr lvl="1"/>
            <a:r>
              <a:rPr lang="en-US" dirty="0" smtClean="0"/>
              <a:t>71.8% Lab required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58" t="10000" r="18973" b="4858"/>
          <a:stretch/>
        </p:blipFill>
        <p:spPr>
          <a:xfrm>
            <a:off x="6353894" y="1600200"/>
            <a:ext cx="2281471" cy="1912658"/>
          </a:xfrm>
          <a:prstGeom prst="rect">
            <a:avLst/>
          </a:prstGeom>
          <a:ln>
            <a:solidFill>
              <a:srgbClr val="072C6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94" y="3589231"/>
            <a:ext cx="2281471" cy="2742375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320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Educator Survey Highlights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231" y="1671058"/>
            <a:ext cx="3006708" cy="4025510"/>
          </a:xfrm>
          <a:prstGeom prst="rect">
            <a:avLst/>
          </a:prstGeom>
          <a:ln>
            <a:solidFill>
              <a:srgbClr val="072C6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510484" y="1944863"/>
            <a:ext cx="9167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dirty="0" smtClean="0"/>
              <a:t>%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2" y="1669603"/>
            <a:ext cx="5331475" cy="4026965"/>
          </a:xfrm>
          <a:prstGeom prst="rect">
            <a:avLst/>
          </a:prstGeom>
          <a:ln>
            <a:solidFill>
              <a:srgbClr val="072C62"/>
            </a:solidFill>
          </a:ln>
        </p:spPr>
      </p:pic>
    </p:spTree>
    <p:extLst>
      <p:ext uri="{BB962C8B-B14F-4D97-AF65-F5344CB8AC3E}">
        <p14:creationId xmlns:p14="http://schemas.microsoft.com/office/powerpoint/2010/main" val="2927317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68" y="1337326"/>
            <a:ext cx="6034972" cy="5103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Employer Survey Highlights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45910" y="1620460"/>
            <a:ext cx="126153" cy="400640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03469" y="1662515"/>
            <a:ext cx="220239" cy="4016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b-NO" sz="900" dirty="0"/>
              <a:t>4.02</a:t>
            </a:r>
            <a:endParaRPr lang="en-US" sz="900" dirty="0"/>
          </a:p>
          <a:p>
            <a:r>
              <a:rPr lang="hr-HR" sz="900" dirty="0"/>
              <a:t>3.98</a:t>
            </a:r>
            <a:endParaRPr lang="en-US" sz="900" dirty="0"/>
          </a:p>
          <a:p>
            <a:r>
              <a:rPr lang="hr-HR" sz="900" dirty="0"/>
              <a:t>3.84</a:t>
            </a:r>
            <a:endParaRPr lang="en-US" sz="900" dirty="0"/>
          </a:p>
          <a:p>
            <a:r>
              <a:rPr lang="hr-HR" sz="900" dirty="0"/>
              <a:t>3.80</a:t>
            </a:r>
            <a:endParaRPr lang="en-US" sz="900" dirty="0"/>
          </a:p>
          <a:p>
            <a:r>
              <a:rPr lang="hr-HR" sz="900" dirty="0"/>
              <a:t>3.80</a:t>
            </a:r>
            <a:endParaRPr lang="en-US" sz="900" dirty="0"/>
          </a:p>
          <a:p>
            <a:r>
              <a:rPr lang="nb-NO" sz="900" dirty="0"/>
              <a:t>3.78</a:t>
            </a:r>
            <a:endParaRPr lang="en-US" sz="900" dirty="0"/>
          </a:p>
          <a:p>
            <a:r>
              <a:rPr lang="hr-HR" sz="900" dirty="0"/>
              <a:t>3.71</a:t>
            </a:r>
            <a:endParaRPr lang="en-US" sz="900" dirty="0"/>
          </a:p>
          <a:p>
            <a:r>
              <a:rPr lang="hr-HR" sz="900" dirty="0"/>
              <a:t>3.64</a:t>
            </a:r>
            <a:endParaRPr lang="en-US" sz="900" dirty="0"/>
          </a:p>
          <a:p>
            <a:r>
              <a:rPr lang="hr-HR" sz="900" dirty="0"/>
              <a:t>3.55</a:t>
            </a:r>
            <a:endParaRPr lang="en-US" sz="900" dirty="0"/>
          </a:p>
          <a:p>
            <a:r>
              <a:rPr lang="hr-HR" sz="900" dirty="0"/>
              <a:t>3.53</a:t>
            </a:r>
            <a:endParaRPr lang="en-US" sz="900" dirty="0"/>
          </a:p>
          <a:p>
            <a:r>
              <a:rPr lang="hr-HR" sz="900" dirty="0"/>
              <a:t>3.51</a:t>
            </a:r>
            <a:endParaRPr lang="en-US" sz="900" dirty="0"/>
          </a:p>
          <a:p>
            <a:r>
              <a:rPr lang="hr-HR" sz="900" dirty="0"/>
              <a:t>3.48</a:t>
            </a:r>
            <a:endParaRPr lang="en-US" sz="900" dirty="0"/>
          </a:p>
          <a:p>
            <a:r>
              <a:rPr lang="hr-HR" sz="900" dirty="0"/>
              <a:t>3.45</a:t>
            </a:r>
            <a:endParaRPr lang="en-US" sz="900" dirty="0"/>
          </a:p>
          <a:p>
            <a:r>
              <a:rPr lang="hr-HR" sz="900" dirty="0"/>
              <a:t>3.42</a:t>
            </a:r>
            <a:endParaRPr lang="en-US" sz="900" dirty="0"/>
          </a:p>
          <a:p>
            <a:r>
              <a:rPr lang="hr-HR" sz="900" dirty="0"/>
              <a:t>3.36</a:t>
            </a:r>
            <a:endParaRPr lang="en-US" sz="900" dirty="0"/>
          </a:p>
          <a:p>
            <a:r>
              <a:rPr lang="hr-HR" sz="900" dirty="0"/>
              <a:t>3.26</a:t>
            </a:r>
            <a:endParaRPr lang="en-US" sz="900" dirty="0"/>
          </a:p>
          <a:p>
            <a:r>
              <a:rPr lang="hr-HR" sz="900" dirty="0"/>
              <a:t>3.23</a:t>
            </a:r>
            <a:endParaRPr lang="en-US" sz="900" dirty="0"/>
          </a:p>
          <a:p>
            <a:r>
              <a:rPr lang="hr-HR" sz="900" dirty="0"/>
              <a:t>3.20</a:t>
            </a:r>
            <a:endParaRPr lang="en-US" sz="900" dirty="0"/>
          </a:p>
          <a:p>
            <a:r>
              <a:rPr lang="hr-HR" sz="900" dirty="0"/>
              <a:t>3.20</a:t>
            </a:r>
            <a:endParaRPr lang="en-US" sz="900" dirty="0"/>
          </a:p>
          <a:p>
            <a:r>
              <a:rPr lang="hr-HR" sz="900" dirty="0"/>
              <a:t>3.17</a:t>
            </a:r>
            <a:endParaRPr lang="en-US" sz="900" dirty="0"/>
          </a:p>
          <a:p>
            <a:r>
              <a:rPr lang="hr-HR" sz="900" dirty="0"/>
              <a:t>3.16</a:t>
            </a:r>
            <a:endParaRPr lang="en-US" sz="900" dirty="0"/>
          </a:p>
          <a:p>
            <a:r>
              <a:rPr lang="hr-HR" sz="900" dirty="0"/>
              <a:t>3.00</a:t>
            </a:r>
            <a:endParaRPr lang="en-US" sz="900" dirty="0"/>
          </a:p>
          <a:p>
            <a:r>
              <a:rPr lang="hr-HR" sz="900" dirty="0"/>
              <a:t>2.94</a:t>
            </a:r>
            <a:endParaRPr lang="en-US" sz="900" dirty="0"/>
          </a:p>
          <a:p>
            <a:r>
              <a:rPr lang="hr-HR" sz="900" dirty="0"/>
              <a:t>2.92</a:t>
            </a:r>
            <a:endParaRPr lang="en-US" sz="900" dirty="0"/>
          </a:p>
          <a:p>
            <a:r>
              <a:rPr lang="nb-NO" sz="900" dirty="0"/>
              <a:t>2.78</a:t>
            </a:r>
            <a:endParaRPr lang="en-US" sz="900" dirty="0"/>
          </a:p>
          <a:p>
            <a:r>
              <a:rPr lang="hr-HR" sz="900" dirty="0"/>
              <a:t>2.68</a:t>
            </a:r>
            <a:endParaRPr lang="en-US" sz="900" dirty="0"/>
          </a:p>
          <a:p>
            <a:r>
              <a:rPr lang="hr-HR" sz="900" dirty="0"/>
              <a:t>2.56</a:t>
            </a:r>
            <a:endParaRPr lang="en-US" sz="900" dirty="0"/>
          </a:p>
          <a:p>
            <a:r>
              <a:rPr lang="hr-HR" sz="900" dirty="0"/>
              <a:t>2.49</a:t>
            </a:r>
            <a:endParaRPr lang="en-US" sz="900" dirty="0"/>
          </a:p>
          <a:p>
            <a:r>
              <a:rPr lang="hr-HR" sz="900" dirty="0"/>
              <a:t>2.48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1391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23" y="1620460"/>
            <a:ext cx="6265685" cy="4234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Employer Survey Highlights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12271" y="1884032"/>
            <a:ext cx="175879" cy="32919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87832" y="1982129"/>
            <a:ext cx="220239" cy="3185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/>
              <a:t>3.64</a:t>
            </a:r>
          </a:p>
          <a:p>
            <a:endParaRPr lang="en-US" sz="900" dirty="0" smtClean="0"/>
          </a:p>
          <a:p>
            <a:r>
              <a:rPr lang="en-US" sz="900" dirty="0" smtClean="0"/>
              <a:t>3.40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3.38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3.31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3.24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2.93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2.91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2.87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2.79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2.69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2.56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2.26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77664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197"/>
          <a:stretch/>
        </p:blipFill>
        <p:spPr>
          <a:xfrm>
            <a:off x="1534518" y="1194754"/>
            <a:ext cx="5285814" cy="5595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Concurrence &amp; Conflict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49580" y="3288832"/>
            <a:ext cx="25047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gradFill flip="none" rotWithShape="1">
                  <a:gsLst>
                    <a:gs pos="18000">
                      <a:schemeClr val="tx2">
                        <a:lumMod val="60000"/>
                        <a:lumOff val="40000"/>
                      </a:schemeClr>
                    </a:gs>
                    <a:gs pos="41000">
                      <a:schemeClr val="bg2">
                        <a:lumMod val="25000"/>
                      </a:schemeClr>
                    </a:gs>
                  </a:gsLst>
                  <a:lin ang="16200000" scaled="0"/>
                  <a:tileRect/>
                </a:gradFill>
              </a:rPr>
              <a:t>Educators</a:t>
            </a:r>
            <a:endParaRPr lang="en-US" sz="4400" b="1" dirty="0">
              <a:gradFill flip="none" rotWithShape="1">
                <a:gsLst>
                  <a:gs pos="18000">
                    <a:schemeClr val="tx2">
                      <a:lumMod val="60000"/>
                      <a:lumOff val="40000"/>
                    </a:schemeClr>
                  </a:gs>
                  <a:gs pos="41000">
                    <a:schemeClr val="bg2">
                      <a:lumMod val="25000"/>
                    </a:schemeClr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5261759" y="3287022"/>
            <a:ext cx="2640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gradFill flip="none" rotWithShape="1">
                  <a:gsLst>
                    <a:gs pos="18000">
                      <a:schemeClr val="tx2">
                        <a:lumMod val="60000"/>
                        <a:lumOff val="40000"/>
                      </a:schemeClr>
                    </a:gs>
                    <a:gs pos="41000">
                      <a:schemeClr val="bg2">
                        <a:lumMod val="25000"/>
                      </a:schemeClr>
                    </a:gs>
                  </a:gsLst>
                  <a:lin ang="16200000" scaled="0"/>
                  <a:tileRect/>
                </a:gradFill>
              </a:rPr>
              <a:t>Employers</a:t>
            </a:r>
            <a:endParaRPr lang="en-US" sz="4400" b="1" dirty="0">
              <a:gradFill flip="none" rotWithShape="1">
                <a:gsLst>
                  <a:gs pos="18000">
                    <a:schemeClr val="tx2">
                      <a:lumMod val="60000"/>
                      <a:lumOff val="40000"/>
                    </a:schemeClr>
                  </a:gs>
                  <a:gs pos="41000">
                    <a:schemeClr val="bg2">
                      <a:lumMod val="25000"/>
                    </a:schemeClr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8186" y="1261629"/>
            <a:ext cx="901360" cy="5307239"/>
          </a:xfrm>
          <a:prstGeom prst="rect">
            <a:avLst/>
          </a:prstGeom>
          <a:solidFill>
            <a:schemeClr val="accent5">
              <a:lumMod val="75000"/>
              <a:alpha val="1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35978" y="1328914"/>
            <a:ext cx="353229" cy="3700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rgbClr val="374D81"/>
                </a:solidFill>
              </a:rPr>
              <a:t>10%</a:t>
            </a:r>
            <a:endParaRPr lang="en-US" sz="1200" dirty="0">
              <a:solidFill>
                <a:srgbClr val="374D81"/>
              </a:solidFill>
            </a:endParaRPr>
          </a:p>
        </p:txBody>
      </p:sp>
      <p:sp>
        <p:nvSpPr>
          <p:cNvPr id="16" name="7-Point Star 15"/>
          <p:cNvSpPr>
            <a:spLocks noChangeAspect="1"/>
          </p:cNvSpPr>
          <p:nvPr/>
        </p:nvSpPr>
        <p:spPr>
          <a:xfrm>
            <a:off x="3384556" y="1911368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7-Point Star 19"/>
          <p:cNvSpPr>
            <a:spLocks noChangeAspect="1"/>
          </p:cNvSpPr>
          <p:nvPr/>
        </p:nvSpPr>
        <p:spPr>
          <a:xfrm>
            <a:off x="3368378" y="1653464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7-Point Star 20"/>
          <p:cNvSpPr>
            <a:spLocks noChangeAspect="1"/>
          </p:cNvSpPr>
          <p:nvPr/>
        </p:nvSpPr>
        <p:spPr>
          <a:xfrm>
            <a:off x="3269242" y="1522180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7-Point Star 21"/>
          <p:cNvSpPr>
            <a:spLocks noChangeAspect="1"/>
          </p:cNvSpPr>
          <p:nvPr/>
        </p:nvSpPr>
        <p:spPr>
          <a:xfrm>
            <a:off x="3247986" y="1388291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7-Point Star 22"/>
          <p:cNvSpPr>
            <a:spLocks noChangeAspect="1"/>
          </p:cNvSpPr>
          <p:nvPr/>
        </p:nvSpPr>
        <p:spPr>
          <a:xfrm>
            <a:off x="3173117" y="1261629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7-Point Star 23"/>
          <p:cNvSpPr>
            <a:spLocks noChangeAspect="1"/>
          </p:cNvSpPr>
          <p:nvPr/>
        </p:nvSpPr>
        <p:spPr>
          <a:xfrm>
            <a:off x="4370522" y="4904689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7-Point Star 24"/>
          <p:cNvSpPr>
            <a:spLocks noChangeAspect="1"/>
          </p:cNvSpPr>
          <p:nvPr/>
        </p:nvSpPr>
        <p:spPr>
          <a:xfrm>
            <a:off x="4373813" y="5684648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7-Point Star 25"/>
          <p:cNvSpPr>
            <a:spLocks noChangeAspect="1"/>
          </p:cNvSpPr>
          <p:nvPr/>
        </p:nvSpPr>
        <p:spPr>
          <a:xfrm>
            <a:off x="4989810" y="6076177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7-Point Star 26"/>
          <p:cNvSpPr>
            <a:spLocks noChangeAspect="1"/>
          </p:cNvSpPr>
          <p:nvPr/>
        </p:nvSpPr>
        <p:spPr>
          <a:xfrm>
            <a:off x="5879212" y="6464342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7-Point Star 29"/>
          <p:cNvSpPr>
            <a:spLocks noChangeAspect="1"/>
          </p:cNvSpPr>
          <p:nvPr/>
        </p:nvSpPr>
        <p:spPr>
          <a:xfrm>
            <a:off x="4529702" y="5810378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7-Point Star 30"/>
          <p:cNvSpPr>
            <a:spLocks noChangeAspect="1"/>
          </p:cNvSpPr>
          <p:nvPr/>
        </p:nvSpPr>
        <p:spPr>
          <a:xfrm>
            <a:off x="5366336" y="6332839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7-Point Star 31"/>
          <p:cNvSpPr>
            <a:spLocks noChangeAspect="1"/>
          </p:cNvSpPr>
          <p:nvPr/>
        </p:nvSpPr>
        <p:spPr>
          <a:xfrm>
            <a:off x="4638351" y="5944948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7-Point Star 32"/>
          <p:cNvSpPr>
            <a:spLocks noChangeAspect="1"/>
          </p:cNvSpPr>
          <p:nvPr/>
        </p:nvSpPr>
        <p:spPr>
          <a:xfrm>
            <a:off x="5169809" y="6209118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59505" y="1194754"/>
            <a:ext cx="1493630" cy="5363008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</p:spPr>
        <p:txBody>
          <a:bodyPr wrap="square" lIns="0" tIns="0" rIns="0" bIns="0" anchor="b">
            <a:spAutoFit/>
          </a:bodyPr>
          <a:lstStyle/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Fungal Pathogen Bio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Host Resistance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Disease Cycle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Fungal Structures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Gene-For-Gene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Cultural Control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Common Fungal Diseases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Common Nematode Diseases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History of PLP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Viral Pathogen Bio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Plant Defenses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Virus Structures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Nematode Pathogen Bio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Epidemiology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Nematode Anatomy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Biological Control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Pathogenicity Factors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Common Viral Diseases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Common Bacterial Diseases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Environmental Factors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Fungal Taxonomy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Bacterial Structures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Bacterial Pathogen Bio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Pesticides &amp; </a:t>
            </a:r>
            <a:r>
              <a:rPr lang="en-US" sz="850" dirty="0" err="1">
                <a:solidFill>
                  <a:srgbClr val="000000"/>
                </a:solidFill>
                <a:ea typeface="Calibri"/>
                <a:cs typeface="Calibri"/>
              </a:rPr>
              <a:t>Chem</a:t>
            </a:r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 Control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Koch's Postulates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Nematode Taxonomy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Principles Biotech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Viral Taxonomy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Bacterial Taxonomy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Fungal Culture Techniques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Recognition Common Diseases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Bacterial Culture Techniques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Pathogen Inoculations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Key out/ ID Fungal Pathogens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ELISA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Key out/ ID Bacterial Pathogens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Key out/ ID Nematodes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Recognition Nutrient </a:t>
            </a:r>
            <a:r>
              <a:rPr lang="en-US" sz="850" dirty="0" err="1">
                <a:solidFill>
                  <a:srgbClr val="000000"/>
                </a:solidFill>
                <a:ea typeface="Calibri"/>
                <a:cs typeface="Calibri"/>
              </a:rPr>
              <a:t>Deff</a:t>
            </a:r>
            <a:endParaRPr lang="en-US" sz="850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DNA Extraction &amp; PCR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Recognition Insects/Mites</a:t>
            </a:r>
          </a:p>
          <a:p>
            <a:r>
              <a:rPr lang="en-US" sz="850" dirty="0">
                <a:solidFill>
                  <a:srgbClr val="000000"/>
                </a:solidFill>
                <a:ea typeface="Calibri"/>
                <a:cs typeface="Calibri"/>
              </a:rPr>
              <a:t>Media Production</a:t>
            </a:r>
            <a:r>
              <a:rPr lang="en-US" sz="700" dirty="0">
                <a:solidFill>
                  <a:srgbClr val="000000"/>
                </a:solidFill>
                <a:latin typeface="Calibri"/>
              </a:rPr>
              <a:t>	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59505" y="5014668"/>
            <a:ext cx="4604952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7-Point Star 27"/>
          <p:cNvSpPr>
            <a:spLocks noChangeAspect="1"/>
          </p:cNvSpPr>
          <p:nvPr/>
        </p:nvSpPr>
        <p:spPr>
          <a:xfrm>
            <a:off x="3383265" y="2039498"/>
            <a:ext cx="91047" cy="91053"/>
          </a:xfrm>
          <a:prstGeom prst="star7">
            <a:avLst>
              <a:gd name="adj" fmla="val 17423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 w="3175" cmpd="sng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0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Skills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9" y="1303682"/>
            <a:ext cx="4648021" cy="4531404"/>
          </a:xfrm>
          <a:prstGeom prst="rect">
            <a:avLst/>
          </a:prstGeom>
          <a:ln>
            <a:solidFill>
              <a:srgbClr val="1B1E3E"/>
            </a:solidFill>
          </a:ln>
        </p:spPr>
      </p:pic>
      <p:sp>
        <p:nvSpPr>
          <p:cNvPr id="10" name="5-Point Star 9"/>
          <p:cNvSpPr/>
          <p:nvPr/>
        </p:nvSpPr>
        <p:spPr>
          <a:xfrm>
            <a:off x="3885518" y="5298838"/>
            <a:ext cx="227076" cy="235504"/>
          </a:xfrm>
          <a:prstGeom prst="star5">
            <a:avLst/>
          </a:prstGeom>
          <a:solidFill>
            <a:srgbClr val="E35A00"/>
          </a:solidFill>
          <a:ln w="9525" cmpd="sng">
            <a:solidFill>
              <a:srgbClr val="B84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885518" y="4702672"/>
            <a:ext cx="227076" cy="235504"/>
          </a:xfrm>
          <a:prstGeom prst="star5">
            <a:avLst/>
          </a:prstGeom>
          <a:solidFill>
            <a:srgbClr val="E35A00"/>
          </a:solidFill>
          <a:ln w="9525" cmpd="sng">
            <a:solidFill>
              <a:srgbClr val="B84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14" y="1303682"/>
            <a:ext cx="4648817" cy="453218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232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Employers’ Laments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4" y="1417638"/>
            <a:ext cx="7326027" cy="1551393"/>
          </a:xfrm>
          <a:prstGeom prst="rect">
            <a:avLst/>
          </a:prstGeom>
          <a:ln>
            <a:solidFill>
              <a:srgbClr val="121429"/>
            </a:solidFill>
          </a:ln>
        </p:spPr>
      </p:pic>
      <p:sp>
        <p:nvSpPr>
          <p:cNvPr id="11" name="Oval 10"/>
          <p:cNvSpPr/>
          <p:nvPr/>
        </p:nvSpPr>
        <p:spPr>
          <a:xfrm>
            <a:off x="221714" y="2857438"/>
            <a:ext cx="2286000" cy="2286000"/>
          </a:xfrm>
          <a:prstGeom prst="ellipse">
            <a:avLst/>
          </a:prstGeom>
          <a:solidFill>
            <a:srgbClr val="1F36A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383708" y="4519636"/>
            <a:ext cx="1760220" cy="1760220"/>
          </a:xfrm>
          <a:prstGeom prst="ellipse">
            <a:avLst/>
          </a:prstGeom>
          <a:solidFill>
            <a:srgbClr val="3142A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845421" y="4173952"/>
            <a:ext cx="1623060" cy="1623060"/>
          </a:xfrm>
          <a:prstGeom prst="ellipse">
            <a:avLst/>
          </a:prstGeom>
          <a:solidFill>
            <a:srgbClr val="3F57A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919417" y="3587186"/>
            <a:ext cx="1325880" cy="132588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906505" y="4173952"/>
            <a:ext cx="1188720" cy="1188720"/>
          </a:xfrm>
          <a:prstGeom prst="ellipse">
            <a:avLst/>
          </a:prstGeom>
          <a:solidFill>
            <a:srgbClr val="5170B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765872" y="4756882"/>
            <a:ext cx="1028700" cy="1028700"/>
          </a:xfrm>
          <a:prstGeom prst="ellipse">
            <a:avLst/>
          </a:prstGeom>
          <a:solidFill>
            <a:srgbClr val="5678C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693172" y="5025362"/>
            <a:ext cx="525780" cy="525780"/>
          </a:xfrm>
          <a:prstGeom prst="ellipse">
            <a:avLst/>
          </a:prstGeom>
          <a:solidFill>
            <a:srgbClr val="5588C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006524" y="5329028"/>
            <a:ext cx="525780" cy="525780"/>
          </a:xfrm>
          <a:prstGeom prst="ellipse">
            <a:avLst/>
          </a:prstGeom>
          <a:solidFill>
            <a:srgbClr val="5F95C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419727" y="5517498"/>
            <a:ext cx="434340" cy="434340"/>
          </a:xfrm>
          <a:prstGeom prst="ellipse">
            <a:avLst/>
          </a:prstGeom>
          <a:solidFill>
            <a:srgbClr val="61A8DB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816611" y="5488402"/>
            <a:ext cx="297180" cy="297180"/>
          </a:xfrm>
          <a:prstGeom prst="ellipse">
            <a:avLst/>
          </a:prstGeom>
          <a:solidFill>
            <a:srgbClr val="76B9E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8183" y="3204096"/>
            <a:ext cx="1691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Work Ethic,</a:t>
            </a:r>
          </a:p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Work Readiness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0784" y="4913066"/>
            <a:ext cx="106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Technical</a:t>
            </a:r>
          </a:p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Skills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22035" y="4636704"/>
            <a:ext cx="122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Content </a:t>
            </a:r>
          </a:p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Knowledge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1181" y="3954408"/>
            <a:ext cx="134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Communication 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Skills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14557" y="4471132"/>
            <a:ext cx="1181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Informational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Skills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7305" y="5018492"/>
            <a:ext cx="82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Balance/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Breadth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08842" y="4178921"/>
            <a:ext cx="156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Personal attributes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751894" y="4462304"/>
            <a:ext cx="1560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Readiness to Learn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981294" y="4756882"/>
            <a:ext cx="156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Interpersonal Skills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468911" y="5077858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Experience</a:t>
            </a:r>
            <a:endParaRPr lang="en-US" sz="1400" dirty="0"/>
          </a:p>
        </p:txBody>
      </p:sp>
      <p:sp>
        <p:nvSpPr>
          <p:cNvPr id="32" name="Rounded Rectangular Callout 31"/>
          <p:cNvSpPr/>
          <p:nvPr/>
        </p:nvSpPr>
        <p:spPr>
          <a:xfrm>
            <a:off x="323952" y="6139923"/>
            <a:ext cx="1286832" cy="588760"/>
          </a:xfrm>
          <a:prstGeom prst="wedgeRoundRectCallout">
            <a:avLst>
              <a:gd name="adj1" fmla="val 56941"/>
              <a:gd name="adj2" fmla="val -142064"/>
              <a:gd name="adj3" fmla="val 16667"/>
            </a:avLst>
          </a:prstGeom>
          <a:solidFill>
            <a:srgbClr val="E35A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Basic Lab Skills</a:t>
            </a:r>
            <a:endParaRPr lang="en-US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5867305" y="6139923"/>
            <a:ext cx="1286832" cy="588760"/>
          </a:xfrm>
          <a:prstGeom prst="wedgeRoundRectCallout">
            <a:avLst>
              <a:gd name="adj1" fmla="val 56941"/>
              <a:gd name="adj2" fmla="val -142064"/>
              <a:gd name="adj3" fmla="val 16667"/>
            </a:avLst>
          </a:prstGeom>
          <a:solidFill>
            <a:srgbClr val="E35A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Readiness to Learn</a:t>
            </a:r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2845421" y="6139923"/>
            <a:ext cx="1286832" cy="588760"/>
          </a:xfrm>
          <a:prstGeom prst="wedgeRoundRectCallout">
            <a:avLst>
              <a:gd name="adj1" fmla="val 75241"/>
              <a:gd name="adj2" fmla="val -310635"/>
              <a:gd name="adj3" fmla="val 16667"/>
            </a:avLst>
          </a:prstGeom>
          <a:solidFill>
            <a:srgbClr val="E35A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Writing</a:t>
            </a:r>
          </a:p>
          <a:p>
            <a:pPr algn="ctr"/>
            <a:r>
              <a:rPr lang="en-US" dirty="0" smtClean="0"/>
              <a:t>Skills</a:t>
            </a:r>
            <a:endParaRPr lang="en-US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4277931" y="6139923"/>
            <a:ext cx="1286832" cy="588760"/>
          </a:xfrm>
          <a:prstGeom prst="wedgeRoundRectCallout">
            <a:avLst>
              <a:gd name="adj1" fmla="val 36681"/>
              <a:gd name="adj2" fmla="val -227778"/>
              <a:gd name="adj3" fmla="val 16667"/>
            </a:avLst>
          </a:prstGeom>
          <a:solidFill>
            <a:srgbClr val="E35A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Statistics</a:t>
            </a:r>
          </a:p>
          <a:p>
            <a:pPr algn="ctr"/>
            <a:r>
              <a:rPr lang="en-US" dirty="0" smtClean="0"/>
              <a:t>Skills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34" y="67139"/>
            <a:ext cx="688240" cy="13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Conclusions</a:t>
            </a:r>
            <a:r>
              <a:rPr lang="en-US" sz="4000" dirty="0" smtClean="0"/>
              <a:t>: Courses &amp; Curriculum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content</a:t>
            </a:r>
          </a:p>
          <a:p>
            <a:pPr lvl="1"/>
            <a:r>
              <a:rPr lang="en-US" dirty="0" smtClean="0"/>
              <a:t>Knowledge goals well-aligned</a:t>
            </a:r>
          </a:p>
          <a:p>
            <a:pPr lvl="1"/>
            <a:r>
              <a:rPr lang="en-US" dirty="0" smtClean="0"/>
              <a:t>Skills may need greater emphasis</a:t>
            </a:r>
          </a:p>
          <a:p>
            <a:r>
              <a:rPr lang="en-US" dirty="0" smtClean="0"/>
              <a:t>Curriculum content</a:t>
            </a:r>
          </a:p>
          <a:p>
            <a:pPr lvl="1"/>
            <a:r>
              <a:rPr lang="en-US" dirty="0" smtClean="0"/>
              <a:t>Work readiness</a:t>
            </a:r>
          </a:p>
          <a:p>
            <a:pPr lvl="1"/>
            <a:r>
              <a:rPr lang="en-US" dirty="0" smtClean="0"/>
              <a:t>Lab skills</a:t>
            </a:r>
          </a:p>
          <a:p>
            <a:pPr lvl="1"/>
            <a:r>
              <a:rPr lang="en-US" dirty="0" smtClean="0"/>
              <a:t>Writing</a:t>
            </a:r>
          </a:p>
          <a:p>
            <a:pPr lvl="1"/>
            <a:r>
              <a:rPr lang="en-US" dirty="0" smtClean="0"/>
              <a:t>Statistics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69922" l="3646" r="93177">
                        <a14:foregroundMark x1="88646" y1="52656" x2="37500" y2="9922"/>
                        <a14:foregroundMark x1="35521" y1="16719" x2="10990" y2="9531"/>
                        <a14:foregroundMark x1="9167" y1="10469" x2="3906" y2="10469"/>
                        <a14:foregroundMark x1="4740" y1="14141" x2="9167" y2="40313"/>
                        <a14:foregroundMark x1="13333" y1="45234" x2="55417" y2="62734"/>
                        <a14:foregroundMark x1="6823" y1="45781" x2="20938" y2="61641"/>
                        <a14:foregroundMark x1="34427" y1="62187" x2="66198" y2="64219"/>
                        <a14:foregroundMark x1="30521" y1="63828" x2="8177" y2="62578"/>
                        <a14:foregroundMark x1="5469" y1="34375" x2="4896" y2="62187"/>
                        <a14:foregroundMark x1="5000" y1="64219" x2="7187" y2="64375"/>
                        <a14:foregroundMark x1="4271" y1="64922" x2="4010" y2="15078"/>
                        <a14:foregroundMark x1="60833" y1="65313" x2="3906" y2="65703"/>
                        <a14:backgroundMark x1="58125" y1="10859" x2="90625" y2="43203"/>
                        <a14:backgroundMark x1="55052" y1="7578" x2="54427" y2="9219"/>
                        <a14:backgroundMark x1="62760" y1="16406" x2="64844" y2="18984"/>
                      </a14:backgroundRemoval>
                    </a14:imgEffect>
                    <a14:imgEffect>
                      <a14:artisticPencilSketch pressure="41"/>
                    </a14:imgEffect>
                  </a14:imgLayer>
                </a14:imgProps>
              </a:ext>
            </a:extLst>
          </a:blip>
          <a:srcRect l="3651" t="9200" r="10117" b="33806"/>
          <a:stretch/>
        </p:blipFill>
        <p:spPr>
          <a:xfrm>
            <a:off x="2766557" y="4352231"/>
            <a:ext cx="5686813" cy="2505769"/>
          </a:xfrm>
          <a:prstGeom prst="rect">
            <a:avLst/>
          </a:prstGeom>
          <a:gradFill flip="none" rotWithShape="1">
            <a:gsLst>
              <a:gs pos="86000">
                <a:srgbClr val="D9CA7D">
                  <a:alpha val="0"/>
                </a:srgbClr>
              </a:gs>
              <a:gs pos="75000">
                <a:schemeClr val="bg1"/>
              </a:gs>
            </a:gsLst>
            <a:lin ang="18720000" scaled="0"/>
            <a:tileRect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63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&amp; 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American Phytopathological Society</a:t>
            </a:r>
          </a:p>
          <a:p>
            <a:pPr lvl="1"/>
            <a:r>
              <a:rPr lang="en-US" dirty="0" smtClean="0"/>
              <a:t>Teaching Committee</a:t>
            </a:r>
          </a:p>
          <a:p>
            <a:pPr lvl="1"/>
            <a:r>
              <a:rPr lang="en-US" dirty="0" smtClean="0"/>
              <a:t>Office of Education</a:t>
            </a:r>
          </a:p>
          <a:p>
            <a:pPr lvl="1"/>
            <a:r>
              <a:rPr lang="en-US" dirty="0" smtClean="0"/>
              <a:t>Council</a:t>
            </a:r>
          </a:p>
          <a:p>
            <a:pPr lvl="1"/>
            <a:r>
              <a:rPr lang="en-US" dirty="0" smtClean="0"/>
              <a:t>Staff: Michelle </a:t>
            </a:r>
            <a:r>
              <a:rPr lang="en-US" dirty="0" err="1" smtClean="0"/>
              <a:t>Bjerkness</a:t>
            </a:r>
            <a:r>
              <a:rPr lang="en-US" dirty="0" smtClean="0"/>
              <a:t>, Cindy </a:t>
            </a:r>
            <a:r>
              <a:rPr lang="en-US" dirty="0" err="1" smtClean="0"/>
              <a:t>Scheller</a:t>
            </a:r>
            <a:endParaRPr lang="en-US" dirty="0" smtClean="0"/>
          </a:p>
          <a:p>
            <a:r>
              <a:rPr lang="en-US" dirty="0" smtClean="0"/>
              <a:t>USDA NIFA Higher Education Challenge Grant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27" y="3001734"/>
            <a:ext cx="1547086" cy="2932662"/>
          </a:xfrm>
          <a:prstGeom prst="rect">
            <a:avLst/>
          </a:prstGeom>
          <a:ln>
            <a:solidFill>
              <a:srgbClr val="1B1E3E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27" y="1662007"/>
            <a:ext cx="1547086" cy="1237669"/>
          </a:xfrm>
          <a:prstGeom prst="rect">
            <a:avLst/>
          </a:prstGeom>
          <a:ln>
            <a:solidFill>
              <a:srgbClr val="1B1E3E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71" y="4527336"/>
            <a:ext cx="1204157" cy="1728674"/>
          </a:xfrm>
          <a:prstGeom prst="rect">
            <a:avLst/>
          </a:prstGeom>
          <a:ln>
            <a:solidFill>
              <a:srgbClr val="1B1E3E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2661" r="4126" b="1250"/>
          <a:stretch/>
        </p:blipFill>
        <p:spPr>
          <a:xfrm>
            <a:off x="2243216" y="4527336"/>
            <a:ext cx="1397287" cy="1728674"/>
          </a:xfrm>
          <a:prstGeom prst="rect">
            <a:avLst/>
          </a:prstGeom>
          <a:ln>
            <a:solidFill>
              <a:srgbClr val="1B1E3E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3850" r="11872"/>
          <a:stretch/>
        </p:blipFill>
        <p:spPr>
          <a:xfrm>
            <a:off x="3735945" y="4527336"/>
            <a:ext cx="1311293" cy="1728674"/>
          </a:xfrm>
          <a:prstGeom prst="rect">
            <a:avLst/>
          </a:prstGeom>
          <a:ln>
            <a:solidFill>
              <a:srgbClr val="1B1E3E"/>
            </a:solidFill>
          </a:ln>
        </p:spPr>
      </p:pic>
    </p:spTree>
    <p:extLst>
      <p:ext uri="{BB962C8B-B14F-4D97-AF65-F5344CB8AC3E}">
        <p14:creationId xmlns:p14="http://schemas.microsoft.com/office/powerpoint/2010/main" val="93424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Pathology</a:t>
            </a:r>
            <a:endParaRPr lang="en-US" dirty="0"/>
          </a:p>
        </p:txBody>
      </p:sp>
      <p:sp>
        <p:nvSpPr>
          <p:cNvPr id="4" name="Cube 3"/>
          <p:cNvSpPr>
            <a:spLocks noChangeAspect="1"/>
          </p:cNvSpPr>
          <p:nvPr/>
        </p:nvSpPr>
        <p:spPr>
          <a:xfrm>
            <a:off x="597916" y="5112524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Botany</a:t>
            </a:r>
            <a:endParaRPr lang="en-US" sz="1400" dirty="0"/>
          </a:p>
        </p:txBody>
      </p:sp>
      <p:sp>
        <p:nvSpPr>
          <p:cNvPr id="8" name="Cube 7"/>
          <p:cNvSpPr>
            <a:spLocks noChangeAspect="1"/>
          </p:cNvSpPr>
          <p:nvPr/>
        </p:nvSpPr>
        <p:spPr>
          <a:xfrm>
            <a:off x="2317269" y="5112524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Plant Anatomy</a:t>
            </a:r>
            <a:endParaRPr lang="en-US" sz="1400" dirty="0"/>
          </a:p>
        </p:txBody>
      </p:sp>
      <p:sp>
        <p:nvSpPr>
          <p:cNvPr id="9" name="Cube 8"/>
          <p:cNvSpPr>
            <a:spLocks noChangeAspect="1"/>
          </p:cNvSpPr>
          <p:nvPr/>
        </p:nvSpPr>
        <p:spPr>
          <a:xfrm>
            <a:off x="4040919" y="5112524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Plant Physiology</a:t>
            </a:r>
            <a:endParaRPr lang="en-US" sz="1400" dirty="0"/>
          </a:p>
        </p:txBody>
      </p:sp>
      <p:sp>
        <p:nvSpPr>
          <p:cNvPr id="10" name="Cube 9"/>
          <p:cNvSpPr>
            <a:spLocks noChangeAspect="1"/>
          </p:cNvSpPr>
          <p:nvPr/>
        </p:nvSpPr>
        <p:spPr>
          <a:xfrm>
            <a:off x="5764568" y="5112524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Biochemistry</a:t>
            </a:r>
            <a:endParaRPr lang="en-US" sz="1400" dirty="0"/>
          </a:p>
        </p:txBody>
      </p:sp>
      <p:sp>
        <p:nvSpPr>
          <p:cNvPr id="11" name="Cube 10"/>
          <p:cNvSpPr>
            <a:spLocks noChangeAspect="1"/>
          </p:cNvSpPr>
          <p:nvPr/>
        </p:nvSpPr>
        <p:spPr>
          <a:xfrm>
            <a:off x="1457681" y="3879516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Genetics</a:t>
            </a:r>
            <a:endParaRPr lang="en-US" sz="1400" dirty="0"/>
          </a:p>
        </p:txBody>
      </p:sp>
      <p:sp>
        <p:nvSpPr>
          <p:cNvPr id="12" name="Cube 11"/>
          <p:cNvSpPr>
            <a:spLocks noChangeAspect="1"/>
          </p:cNvSpPr>
          <p:nvPr/>
        </p:nvSpPr>
        <p:spPr>
          <a:xfrm>
            <a:off x="3177034" y="3879516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Nematology</a:t>
            </a:r>
            <a:endParaRPr lang="en-US" sz="1400" dirty="0"/>
          </a:p>
        </p:txBody>
      </p:sp>
      <p:sp>
        <p:nvSpPr>
          <p:cNvPr id="13" name="Cube 12"/>
          <p:cNvSpPr>
            <a:spLocks noChangeAspect="1"/>
          </p:cNvSpPr>
          <p:nvPr/>
        </p:nvSpPr>
        <p:spPr>
          <a:xfrm>
            <a:off x="4900684" y="3879516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Virology</a:t>
            </a:r>
            <a:endParaRPr lang="en-US" sz="1400" dirty="0"/>
          </a:p>
        </p:txBody>
      </p:sp>
      <p:sp>
        <p:nvSpPr>
          <p:cNvPr id="14" name="Cube 13"/>
          <p:cNvSpPr>
            <a:spLocks noChangeAspect="1"/>
          </p:cNvSpPr>
          <p:nvPr/>
        </p:nvSpPr>
        <p:spPr>
          <a:xfrm>
            <a:off x="2296301" y="2646955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Microbiology</a:t>
            </a:r>
            <a:endParaRPr lang="en-US" sz="1400" dirty="0"/>
          </a:p>
        </p:txBody>
      </p:sp>
      <p:sp>
        <p:nvSpPr>
          <p:cNvPr id="15" name="Cube 14"/>
          <p:cNvSpPr>
            <a:spLocks noChangeAspect="1"/>
          </p:cNvSpPr>
          <p:nvPr/>
        </p:nvSpPr>
        <p:spPr>
          <a:xfrm>
            <a:off x="4015654" y="2646955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Mycology</a:t>
            </a:r>
            <a:endParaRPr lang="en-US" sz="1400" dirty="0"/>
          </a:p>
        </p:txBody>
      </p:sp>
      <p:sp>
        <p:nvSpPr>
          <p:cNvPr id="16" name="Cube 15"/>
          <p:cNvSpPr>
            <a:spLocks noChangeAspect="1"/>
          </p:cNvSpPr>
          <p:nvPr/>
        </p:nvSpPr>
        <p:spPr>
          <a:xfrm>
            <a:off x="3082190" y="1417638"/>
            <a:ext cx="1752865" cy="1530346"/>
          </a:xfrm>
          <a:prstGeom prst="cube">
            <a:avLst>
              <a:gd name="adj" fmla="val 2167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/>
              <a:t>Plant Pathology</a:t>
            </a:r>
            <a:endParaRPr lang="en-US" sz="1400" dirty="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 rot="800792">
            <a:off x="884053" y="5459205"/>
            <a:ext cx="738461" cy="1021807"/>
            <a:chOff x="6630834" y="1749607"/>
            <a:chExt cx="1106909" cy="1531628"/>
          </a:xfrm>
        </p:grpSpPr>
        <p:sp>
          <p:nvSpPr>
            <p:cNvPr id="19" name="Freeform 18"/>
            <p:cNvSpPr/>
            <p:nvPr/>
          </p:nvSpPr>
          <p:spPr>
            <a:xfrm>
              <a:off x="7125870" y="1749607"/>
              <a:ext cx="611873" cy="871911"/>
            </a:xfrm>
            <a:custGeom>
              <a:avLst/>
              <a:gdLst>
                <a:gd name="connsiteX0" fmla="*/ 580311 w 608780"/>
                <a:gd name="connsiteY0" fmla="*/ 796783 h 882080"/>
                <a:gd name="connsiteX1" fmla="*/ 521440 w 608780"/>
                <a:gd name="connsiteY1" fmla="*/ 561279 h 882080"/>
                <a:gd name="connsiteX2" fmla="*/ 588721 w 608780"/>
                <a:gd name="connsiteY2" fmla="*/ 31395 h 882080"/>
                <a:gd name="connsiteX3" fmla="*/ 100929 w 608780"/>
                <a:gd name="connsiteY3" fmla="*/ 73450 h 882080"/>
                <a:gd name="connsiteX4" fmla="*/ 33647 w 608780"/>
                <a:gd name="connsiteY4" fmla="*/ 174380 h 882080"/>
                <a:gd name="connsiteX5" fmla="*/ 513029 w 608780"/>
                <a:gd name="connsiteY5" fmla="*/ 165969 h 882080"/>
                <a:gd name="connsiteX6" fmla="*/ 395286 w 608780"/>
                <a:gd name="connsiteY6" fmla="*/ 527636 h 882080"/>
                <a:gd name="connsiteX7" fmla="*/ 437337 w 608780"/>
                <a:gd name="connsiteY7" fmla="*/ 822016 h 882080"/>
                <a:gd name="connsiteX8" fmla="*/ 529850 w 608780"/>
                <a:gd name="connsiteY8" fmla="*/ 880892 h 882080"/>
                <a:gd name="connsiteX9" fmla="*/ 580311 w 608780"/>
                <a:gd name="connsiteY9" fmla="*/ 796783 h 882080"/>
                <a:gd name="connsiteX0" fmla="*/ 577821 w 606290"/>
                <a:gd name="connsiteY0" fmla="*/ 796783 h 882080"/>
                <a:gd name="connsiteX1" fmla="*/ 518950 w 606290"/>
                <a:gd name="connsiteY1" fmla="*/ 561279 h 882080"/>
                <a:gd name="connsiteX2" fmla="*/ 586231 w 606290"/>
                <a:gd name="connsiteY2" fmla="*/ 31395 h 882080"/>
                <a:gd name="connsiteX3" fmla="*/ 98439 w 606290"/>
                <a:gd name="connsiteY3" fmla="*/ 73450 h 882080"/>
                <a:gd name="connsiteX4" fmla="*/ 31157 w 606290"/>
                <a:gd name="connsiteY4" fmla="*/ 174380 h 882080"/>
                <a:gd name="connsiteX5" fmla="*/ 476899 w 606290"/>
                <a:gd name="connsiteY5" fmla="*/ 165969 h 882080"/>
                <a:gd name="connsiteX6" fmla="*/ 392796 w 606290"/>
                <a:gd name="connsiteY6" fmla="*/ 527636 h 882080"/>
                <a:gd name="connsiteX7" fmla="*/ 434847 w 606290"/>
                <a:gd name="connsiteY7" fmla="*/ 822016 h 882080"/>
                <a:gd name="connsiteX8" fmla="*/ 527360 w 606290"/>
                <a:gd name="connsiteY8" fmla="*/ 880892 h 882080"/>
                <a:gd name="connsiteX9" fmla="*/ 577821 w 606290"/>
                <a:gd name="connsiteY9" fmla="*/ 796783 h 882080"/>
                <a:gd name="connsiteX0" fmla="*/ 577821 w 606290"/>
                <a:gd name="connsiteY0" fmla="*/ 796783 h 882080"/>
                <a:gd name="connsiteX1" fmla="*/ 518950 w 606290"/>
                <a:gd name="connsiteY1" fmla="*/ 561279 h 882080"/>
                <a:gd name="connsiteX2" fmla="*/ 586231 w 606290"/>
                <a:gd name="connsiteY2" fmla="*/ 31395 h 882080"/>
                <a:gd name="connsiteX3" fmla="*/ 98439 w 606290"/>
                <a:gd name="connsiteY3" fmla="*/ 73450 h 882080"/>
                <a:gd name="connsiteX4" fmla="*/ 31157 w 606290"/>
                <a:gd name="connsiteY4" fmla="*/ 174380 h 882080"/>
                <a:gd name="connsiteX5" fmla="*/ 476899 w 606290"/>
                <a:gd name="connsiteY5" fmla="*/ 165969 h 882080"/>
                <a:gd name="connsiteX6" fmla="*/ 392796 w 606290"/>
                <a:gd name="connsiteY6" fmla="*/ 527636 h 882080"/>
                <a:gd name="connsiteX7" fmla="*/ 434847 w 606290"/>
                <a:gd name="connsiteY7" fmla="*/ 822016 h 882080"/>
                <a:gd name="connsiteX8" fmla="*/ 527360 w 606290"/>
                <a:gd name="connsiteY8" fmla="*/ 880892 h 882080"/>
                <a:gd name="connsiteX9" fmla="*/ 577821 w 606290"/>
                <a:gd name="connsiteY9" fmla="*/ 796783 h 882080"/>
                <a:gd name="connsiteX0" fmla="*/ 577821 w 623283"/>
                <a:gd name="connsiteY0" fmla="*/ 822628 h 907925"/>
                <a:gd name="connsiteX1" fmla="*/ 518950 w 623283"/>
                <a:gd name="connsiteY1" fmla="*/ 587124 h 907925"/>
                <a:gd name="connsiteX2" fmla="*/ 586231 w 623283"/>
                <a:gd name="connsiteY2" fmla="*/ 57240 h 907925"/>
                <a:gd name="connsiteX3" fmla="*/ 98439 w 623283"/>
                <a:gd name="connsiteY3" fmla="*/ 99295 h 907925"/>
                <a:gd name="connsiteX4" fmla="*/ 31157 w 623283"/>
                <a:gd name="connsiteY4" fmla="*/ 200225 h 907925"/>
                <a:gd name="connsiteX5" fmla="*/ 476899 w 623283"/>
                <a:gd name="connsiteY5" fmla="*/ 191814 h 907925"/>
                <a:gd name="connsiteX6" fmla="*/ 392796 w 623283"/>
                <a:gd name="connsiteY6" fmla="*/ 553481 h 907925"/>
                <a:gd name="connsiteX7" fmla="*/ 434847 w 623283"/>
                <a:gd name="connsiteY7" fmla="*/ 847861 h 907925"/>
                <a:gd name="connsiteX8" fmla="*/ 527360 w 623283"/>
                <a:gd name="connsiteY8" fmla="*/ 906737 h 907925"/>
                <a:gd name="connsiteX9" fmla="*/ 577821 w 623283"/>
                <a:gd name="connsiteY9" fmla="*/ 822628 h 907925"/>
                <a:gd name="connsiteX0" fmla="*/ 577821 w 607804"/>
                <a:gd name="connsiteY0" fmla="*/ 796173 h 881470"/>
                <a:gd name="connsiteX1" fmla="*/ 527360 w 607804"/>
                <a:gd name="connsiteY1" fmla="*/ 552258 h 881470"/>
                <a:gd name="connsiteX2" fmla="*/ 586231 w 607804"/>
                <a:gd name="connsiteY2" fmla="*/ 30785 h 881470"/>
                <a:gd name="connsiteX3" fmla="*/ 98439 w 607804"/>
                <a:gd name="connsiteY3" fmla="*/ 72840 h 881470"/>
                <a:gd name="connsiteX4" fmla="*/ 31157 w 607804"/>
                <a:gd name="connsiteY4" fmla="*/ 173770 h 881470"/>
                <a:gd name="connsiteX5" fmla="*/ 476899 w 607804"/>
                <a:gd name="connsiteY5" fmla="*/ 165359 h 881470"/>
                <a:gd name="connsiteX6" fmla="*/ 392796 w 607804"/>
                <a:gd name="connsiteY6" fmla="*/ 527026 h 881470"/>
                <a:gd name="connsiteX7" fmla="*/ 434847 w 607804"/>
                <a:gd name="connsiteY7" fmla="*/ 821406 h 881470"/>
                <a:gd name="connsiteX8" fmla="*/ 527360 w 607804"/>
                <a:gd name="connsiteY8" fmla="*/ 880282 h 881470"/>
                <a:gd name="connsiteX9" fmla="*/ 577821 w 607804"/>
                <a:gd name="connsiteY9" fmla="*/ 796173 h 881470"/>
                <a:gd name="connsiteX0" fmla="*/ 577821 w 607804"/>
                <a:gd name="connsiteY0" fmla="*/ 846638 h 886025"/>
                <a:gd name="connsiteX1" fmla="*/ 527360 w 607804"/>
                <a:gd name="connsiteY1" fmla="*/ 552258 h 886025"/>
                <a:gd name="connsiteX2" fmla="*/ 586231 w 607804"/>
                <a:gd name="connsiteY2" fmla="*/ 30785 h 886025"/>
                <a:gd name="connsiteX3" fmla="*/ 98439 w 607804"/>
                <a:gd name="connsiteY3" fmla="*/ 72840 h 886025"/>
                <a:gd name="connsiteX4" fmla="*/ 31157 w 607804"/>
                <a:gd name="connsiteY4" fmla="*/ 173770 h 886025"/>
                <a:gd name="connsiteX5" fmla="*/ 476899 w 607804"/>
                <a:gd name="connsiteY5" fmla="*/ 165359 h 886025"/>
                <a:gd name="connsiteX6" fmla="*/ 392796 w 607804"/>
                <a:gd name="connsiteY6" fmla="*/ 527026 h 886025"/>
                <a:gd name="connsiteX7" fmla="*/ 434847 w 607804"/>
                <a:gd name="connsiteY7" fmla="*/ 821406 h 886025"/>
                <a:gd name="connsiteX8" fmla="*/ 527360 w 607804"/>
                <a:gd name="connsiteY8" fmla="*/ 880282 h 886025"/>
                <a:gd name="connsiteX9" fmla="*/ 577821 w 607804"/>
                <a:gd name="connsiteY9" fmla="*/ 846638 h 886025"/>
                <a:gd name="connsiteX0" fmla="*/ 543087 w 573070"/>
                <a:gd name="connsiteY0" fmla="*/ 848631 h 888018"/>
                <a:gd name="connsiteX1" fmla="*/ 492626 w 573070"/>
                <a:gd name="connsiteY1" fmla="*/ 554251 h 888018"/>
                <a:gd name="connsiteX2" fmla="*/ 551497 w 573070"/>
                <a:gd name="connsiteY2" fmla="*/ 32778 h 888018"/>
                <a:gd name="connsiteX3" fmla="*/ 63705 w 573070"/>
                <a:gd name="connsiteY3" fmla="*/ 74833 h 888018"/>
                <a:gd name="connsiteX4" fmla="*/ 46884 w 573070"/>
                <a:gd name="connsiteY4" fmla="*/ 243050 h 888018"/>
                <a:gd name="connsiteX5" fmla="*/ 442165 w 573070"/>
                <a:gd name="connsiteY5" fmla="*/ 167352 h 888018"/>
                <a:gd name="connsiteX6" fmla="*/ 358062 w 573070"/>
                <a:gd name="connsiteY6" fmla="*/ 529019 h 888018"/>
                <a:gd name="connsiteX7" fmla="*/ 400113 w 573070"/>
                <a:gd name="connsiteY7" fmla="*/ 823399 h 888018"/>
                <a:gd name="connsiteX8" fmla="*/ 492626 w 573070"/>
                <a:gd name="connsiteY8" fmla="*/ 882275 h 888018"/>
                <a:gd name="connsiteX9" fmla="*/ 543087 w 573070"/>
                <a:gd name="connsiteY9" fmla="*/ 848631 h 888018"/>
                <a:gd name="connsiteX0" fmla="*/ 552651 w 583756"/>
                <a:gd name="connsiteY0" fmla="*/ 829693 h 869080"/>
                <a:gd name="connsiteX1" fmla="*/ 502190 w 583756"/>
                <a:gd name="connsiteY1" fmla="*/ 535313 h 869080"/>
                <a:gd name="connsiteX2" fmla="*/ 561061 w 583756"/>
                <a:gd name="connsiteY2" fmla="*/ 13840 h 869080"/>
                <a:gd name="connsiteX3" fmla="*/ 56449 w 583756"/>
                <a:gd name="connsiteY3" fmla="*/ 156825 h 869080"/>
                <a:gd name="connsiteX4" fmla="*/ 56448 w 583756"/>
                <a:gd name="connsiteY4" fmla="*/ 224112 h 869080"/>
                <a:gd name="connsiteX5" fmla="*/ 451729 w 583756"/>
                <a:gd name="connsiteY5" fmla="*/ 148414 h 869080"/>
                <a:gd name="connsiteX6" fmla="*/ 367626 w 583756"/>
                <a:gd name="connsiteY6" fmla="*/ 510081 h 869080"/>
                <a:gd name="connsiteX7" fmla="*/ 409677 w 583756"/>
                <a:gd name="connsiteY7" fmla="*/ 804461 h 869080"/>
                <a:gd name="connsiteX8" fmla="*/ 502190 w 583756"/>
                <a:gd name="connsiteY8" fmla="*/ 863337 h 869080"/>
                <a:gd name="connsiteX9" fmla="*/ 552651 w 583756"/>
                <a:gd name="connsiteY9" fmla="*/ 829693 h 869080"/>
                <a:gd name="connsiteX0" fmla="*/ 552651 w 611873"/>
                <a:gd name="connsiteY0" fmla="*/ 832524 h 871911"/>
                <a:gd name="connsiteX1" fmla="*/ 502190 w 611873"/>
                <a:gd name="connsiteY1" fmla="*/ 538144 h 871911"/>
                <a:gd name="connsiteX2" fmla="*/ 561061 w 611873"/>
                <a:gd name="connsiteY2" fmla="*/ 16671 h 871911"/>
                <a:gd name="connsiteX3" fmla="*/ 56449 w 611873"/>
                <a:gd name="connsiteY3" fmla="*/ 159656 h 871911"/>
                <a:gd name="connsiteX4" fmla="*/ 56448 w 611873"/>
                <a:gd name="connsiteY4" fmla="*/ 226943 h 871911"/>
                <a:gd name="connsiteX5" fmla="*/ 451729 w 611873"/>
                <a:gd name="connsiteY5" fmla="*/ 151245 h 871911"/>
                <a:gd name="connsiteX6" fmla="*/ 367626 w 611873"/>
                <a:gd name="connsiteY6" fmla="*/ 512912 h 871911"/>
                <a:gd name="connsiteX7" fmla="*/ 409677 w 611873"/>
                <a:gd name="connsiteY7" fmla="*/ 807292 h 871911"/>
                <a:gd name="connsiteX8" fmla="*/ 502190 w 611873"/>
                <a:gd name="connsiteY8" fmla="*/ 866168 h 871911"/>
                <a:gd name="connsiteX9" fmla="*/ 552651 w 611873"/>
                <a:gd name="connsiteY9" fmla="*/ 832524 h 87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3" h="871911">
                  <a:moveTo>
                    <a:pt x="552651" y="832524"/>
                  </a:moveTo>
                  <a:cubicBezTo>
                    <a:pt x="552651" y="777853"/>
                    <a:pt x="500788" y="674119"/>
                    <a:pt x="502190" y="538144"/>
                  </a:cubicBezTo>
                  <a:cubicBezTo>
                    <a:pt x="503592" y="402169"/>
                    <a:pt x="702633" y="88163"/>
                    <a:pt x="561061" y="16671"/>
                  </a:cubicBezTo>
                  <a:cubicBezTo>
                    <a:pt x="419489" y="-54821"/>
                    <a:pt x="140551" y="124611"/>
                    <a:pt x="56449" y="159656"/>
                  </a:cubicBezTo>
                  <a:cubicBezTo>
                    <a:pt x="-27653" y="194701"/>
                    <a:pt x="-9432" y="228345"/>
                    <a:pt x="56448" y="226943"/>
                  </a:cubicBezTo>
                  <a:cubicBezTo>
                    <a:pt x="122328" y="225541"/>
                    <a:pt x="399866" y="103584"/>
                    <a:pt x="451729" y="151245"/>
                  </a:cubicBezTo>
                  <a:cubicBezTo>
                    <a:pt x="503592" y="198907"/>
                    <a:pt x="374635" y="403571"/>
                    <a:pt x="367626" y="512912"/>
                  </a:cubicBezTo>
                  <a:cubicBezTo>
                    <a:pt x="360617" y="622253"/>
                    <a:pt x="387250" y="748416"/>
                    <a:pt x="409677" y="807292"/>
                  </a:cubicBezTo>
                  <a:cubicBezTo>
                    <a:pt x="432104" y="866168"/>
                    <a:pt x="478361" y="861963"/>
                    <a:pt x="502190" y="866168"/>
                  </a:cubicBezTo>
                  <a:cubicBezTo>
                    <a:pt x="526019" y="870373"/>
                    <a:pt x="552651" y="887195"/>
                    <a:pt x="552651" y="832524"/>
                  </a:cubicBezTo>
                  <a:close/>
                </a:path>
              </a:pathLst>
            </a:custGeom>
            <a:solidFill>
              <a:srgbClr val="BDDA7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 h="120650"/>
              <a:bevelB w="19050" h="8255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dk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20213467">
              <a:off x="6829382" y="2469796"/>
              <a:ext cx="906388" cy="592489"/>
            </a:xfrm>
            <a:custGeom>
              <a:avLst/>
              <a:gdLst>
                <a:gd name="connsiteX0" fmla="*/ 0 w 996056"/>
                <a:gd name="connsiteY0" fmla="*/ 286355 h 572710"/>
                <a:gd name="connsiteX1" fmla="*/ 498028 w 996056"/>
                <a:gd name="connsiteY1" fmla="*/ 0 h 572710"/>
                <a:gd name="connsiteX2" fmla="*/ 996056 w 996056"/>
                <a:gd name="connsiteY2" fmla="*/ 286355 h 572710"/>
                <a:gd name="connsiteX3" fmla="*/ 498028 w 996056"/>
                <a:gd name="connsiteY3" fmla="*/ 572710 h 572710"/>
                <a:gd name="connsiteX4" fmla="*/ 0 w 996056"/>
                <a:gd name="connsiteY4" fmla="*/ 286355 h 572710"/>
                <a:gd name="connsiteX0" fmla="*/ 0 w 996056"/>
                <a:gd name="connsiteY0" fmla="*/ 236554 h 522909"/>
                <a:gd name="connsiteX1" fmla="*/ 498028 w 996056"/>
                <a:gd name="connsiteY1" fmla="*/ 0 h 522909"/>
                <a:gd name="connsiteX2" fmla="*/ 996056 w 996056"/>
                <a:gd name="connsiteY2" fmla="*/ 236554 h 522909"/>
                <a:gd name="connsiteX3" fmla="*/ 498028 w 996056"/>
                <a:gd name="connsiteY3" fmla="*/ 522909 h 522909"/>
                <a:gd name="connsiteX4" fmla="*/ 0 w 996056"/>
                <a:gd name="connsiteY4" fmla="*/ 236554 h 522909"/>
                <a:gd name="connsiteX0" fmla="*/ 114 w 996170"/>
                <a:gd name="connsiteY0" fmla="*/ 253154 h 539509"/>
                <a:gd name="connsiteX1" fmla="*/ 464940 w 996170"/>
                <a:gd name="connsiteY1" fmla="*/ 0 h 539509"/>
                <a:gd name="connsiteX2" fmla="*/ 996170 w 996170"/>
                <a:gd name="connsiteY2" fmla="*/ 253154 h 539509"/>
                <a:gd name="connsiteX3" fmla="*/ 498142 w 996170"/>
                <a:gd name="connsiteY3" fmla="*/ 539509 h 539509"/>
                <a:gd name="connsiteX4" fmla="*/ 114 w 996170"/>
                <a:gd name="connsiteY4" fmla="*/ 253154 h 539509"/>
                <a:gd name="connsiteX0" fmla="*/ 119 w 996175"/>
                <a:gd name="connsiteY0" fmla="*/ 256436 h 542791"/>
                <a:gd name="connsiteX1" fmla="*/ 464945 w 996175"/>
                <a:gd name="connsiteY1" fmla="*/ 3282 h 542791"/>
                <a:gd name="connsiteX2" fmla="*/ 996175 w 996175"/>
                <a:gd name="connsiteY2" fmla="*/ 256436 h 542791"/>
                <a:gd name="connsiteX3" fmla="*/ 498147 w 996175"/>
                <a:gd name="connsiteY3" fmla="*/ 542791 h 542791"/>
                <a:gd name="connsiteX4" fmla="*/ 119 w 996175"/>
                <a:gd name="connsiteY4" fmla="*/ 256436 h 542791"/>
                <a:gd name="connsiteX0" fmla="*/ 111 w 996167"/>
                <a:gd name="connsiteY0" fmla="*/ 256436 h 542791"/>
                <a:gd name="connsiteX1" fmla="*/ 464937 w 996167"/>
                <a:gd name="connsiteY1" fmla="*/ 3282 h 542791"/>
                <a:gd name="connsiteX2" fmla="*/ 996167 w 996167"/>
                <a:gd name="connsiteY2" fmla="*/ 256436 h 542791"/>
                <a:gd name="connsiteX3" fmla="*/ 498139 w 996167"/>
                <a:gd name="connsiteY3" fmla="*/ 542791 h 542791"/>
                <a:gd name="connsiteX4" fmla="*/ 111 w 996167"/>
                <a:gd name="connsiteY4" fmla="*/ 256436 h 542791"/>
                <a:gd name="connsiteX0" fmla="*/ 73 w 996129"/>
                <a:gd name="connsiteY0" fmla="*/ 254789 h 541144"/>
                <a:gd name="connsiteX1" fmla="*/ 464899 w 996129"/>
                <a:gd name="connsiteY1" fmla="*/ 1635 h 541144"/>
                <a:gd name="connsiteX2" fmla="*/ 996129 w 996129"/>
                <a:gd name="connsiteY2" fmla="*/ 254789 h 541144"/>
                <a:gd name="connsiteX3" fmla="*/ 498101 w 996129"/>
                <a:gd name="connsiteY3" fmla="*/ 541144 h 541144"/>
                <a:gd name="connsiteX4" fmla="*/ 73 w 996129"/>
                <a:gd name="connsiteY4" fmla="*/ 254789 h 541144"/>
                <a:gd name="connsiteX0" fmla="*/ 1086 w 997142"/>
                <a:gd name="connsiteY0" fmla="*/ 254789 h 541144"/>
                <a:gd name="connsiteX1" fmla="*/ 465912 w 997142"/>
                <a:gd name="connsiteY1" fmla="*/ 1635 h 541144"/>
                <a:gd name="connsiteX2" fmla="*/ 997142 w 997142"/>
                <a:gd name="connsiteY2" fmla="*/ 254789 h 541144"/>
                <a:gd name="connsiteX3" fmla="*/ 499114 w 997142"/>
                <a:gd name="connsiteY3" fmla="*/ 541144 h 541144"/>
                <a:gd name="connsiteX4" fmla="*/ 1086 w 997142"/>
                <a:gd name="connsiteY4" fmla="*/ 254789 h 541144"/>
                <a:gd name="connsiteX0" fmla="*/ 1086 w 997142"/>
                <a:gd name="connsiteY0" fmla="*/ 257500 h 543855"/>
                <a:gd name="connsiteX1" fmla="*/ 465912 w 997142"/>
                <a:gd name="connsiteY1" fmla="*/ 4346 h 543855"/>
                <a:gd name="connsiteX2" fmla="*/ 997142 w 997142"/>
                <a:gd name="connsiteY2" fmla="*/ 257500 h 543855"/>
                <a:gd name="connsiteX3" fmla="*/ 499114 w 997142"/>
                <a:gd name="connsiteY3" fmla="*/ 543855 h 543855"/>
                <a:gd name="connsiteX4" fmla="*/ 1086 w 997142"/>
                <a:gd name="connsiteY4" fmla="*/ 257500 h 54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142" h="543855">
                  <a:moveTo>
                    <a:pt x="1086" y="257500"/>
                  </a:moveTo>
                  <a:cubicBezTo>
                    <a:pt x="20453" y="84581"/>
                    <a:pt x="307065" y="20946"/>
                    <a:pt x="465912" y="4346"/>
                  </a:cubicBezTo>
                  <a:cubicBezTo>
                    <a:pt x="624759" y="-12254"/>
                    <a:pt x="947339" y="8049"/>
                    <a:pt x="997142" y="257500"/>
                  </a:cubicBezTo>
                  <a:cubicBezTo>
                    <a:pt x="997142" y="415649"/>
                    <a:pt x="774167" y="543855"/>
                    <a:pt x="499114" y="543855"/>
                  </a:cubicBezTo>
                  <a:cubicBezTo>
                    <a:pt x="224061" y="543855"/>
                    <a:pt x="-18281" y="430419"/>
                    <a:pt x="1086" y="2575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DA74"/>
                </a:gs>
                <a:gs pos="100000">
                  <a:srgbClr val="E9F69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7950" h="120650"/>
              <a:bevelB w="19050" h="8255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Oval 16"/>
            <p:cNvSpPr/>
            <p:nvPr/>
          </p:nvSpPr>
          <p:spPr>
            <a:xfrm rot="19214243">
              <a:off x="6745709" y="2639252"/>
              <a:ext cx="483387" cy="641983"/>
            </a:xfrm>
            <a:custGeom>
              <a:avLst/>
              <a:gdLst>
                <a:gd name="connsiteX0" fmla="*/ 0 w 996056"/>
                <a:gd name="connsiteY0" fmla="*/ 286355 h 572710"/>
                <a:gd name="connsiteX1" fmla="*/ 498028 w 996056"/>
                <a:gd name="connsiteY1" fmla="*/ 0 h 572710"/>
                <a:gd name="connsiteX2" fmla="*/ 996056 w 996056"/>
                <a:gd name="connsiteY2" fmla="*/ 286355 h 572710"/>
                <a:gd name="connsiteX3" fmla="*/ 498028 w 996056"/>
                <a:gd name="connsiteY3" fmla="*/ 572710 h 572710"/>
                <a:gd name="connsiteX4" fmla="*/ 0 w 996056"/>
                <a:gd name="connsiteY4" fmla="*/ 286355 h 572710"/>
                <a:gd name="connsiteX0" fmla="*/ 0 w 996056"/>
                <a:gd name="connsiteY0" fmla="*/ 236554 h 522909"/>
                <a:gd name="connsiteX1" fmla="*/ 498028 w 996056"/>
                <a:gd name="connsiteY1" fmla="*/ 0 h 522909"/>
                <a:gd name="connsiteX2" fmla="*/ 996056 w 996056"/>
                <a:gd name="connsiteY2" fmla="*/ 236554 h 522909"/>
                <a:gd name="connsiteX3" fmla="*/ 498028 w 996056"/>
                <a:gd name="connsiteY3" fmla="*/ 522909 h 522909"/>
                <a:gd name="connsiteX4" fmla="*/ 0 w 996056"/>
                <a:gd name="connsiteY4" fmla="*/ 236554 h 522909"/>
                <a:gd name="connsiteX0" fmla="*/ 114 w 996170"/>
                <a:gd name="connsiteY0" fmla="*/ 253154 h 539509"/>
                <a:gd name="connsiteX1" fmla="*/ 464940 w 996170"/>
                <a:gd name="connsiteY1" fmla="*/ 0 h 539509"/>
                <a:gd name="connsiteX2" fmla="*/ 996170 w 996170"/>
                <a:gd name="connsiteY2" fmla="*/ 253154 h 539509"/>
                <a:gd name="connsiteX3" fmla="*/ 498142 w 996170"/>
                <a:gd name="connsiteY3" fmla="*/ 539509 h 539509"/>
                <a:gd name="connsiteX4" fmla="*/ 114 w 996170"/>
                <a:gd name="connsiteY4" fmla="*/ 253154 h 539509"/>
                <a:gd name="connsiteX0" fmla="*/ 119 w 996175"/>
                <a:gd name="connsiteY0" fmla="*/ 256436 h 542791"/>
                <a:gd name="connsiteX1" fmla="*/ 464945 w 996175"/>
                <a:gd name="connsiteY1" fmla="*/ 3282 h 542791"/>
                <a:gd name="connsiteX2" fmla="*/ 996175 w 996175"/>
                <a:gd name="connsiteY2" fmla="*/ 256436 h 542791"/>
                <a:gd name="connsiteX3" fmla="*/ 498147 w 996175"/>
                <a:gd name="connsiteY3" fmla="*/ 542791 h 542791"/>
                <a:gd name="connsiteX4" fmla="*/ 119 w 996175"/>
                <a:gd name="connsiteY4" fmla="*/ 256436 h 542791"/>
                <a:gd name="connsiteX0" fmla="*/ 111 w 996167"/>
                <a:gd name="connsiteY0" fmla="*/ 256436 h 542791"/>
                <a:gd name="connsiteX1" fmla="*/ 464937 w 996167"/>
                <a:gd name="connsiteY1" fmla="*/ 3282 h 542791"/>
                <a:gd name="connsiteX2" fmla="*/ 996167 w 996167"/>
                <a:gd name="connsiteY2" fmla="*/ 256436 h 542791"/>
                <a:gd name="connsiteX3" fmla="*/ 498139 w 996167"/>
                <a:gd name="connsiteY3" fmla="*/ 542791 h 542791"/>
                <a:gd name="connsiteX4" fmla="*/ 111 w 996167"/>
                <a:gd name="connsiteY4" fmla="*/ 256436 h 542791"/>
                <a:gd name="connsiteX0" fmla="*/ 73 w 996129"/>
                <a:gd name="connsiteY0" fmla="*/ 254789 h 541144"/>
                <a:gd name="connsiteX1" fmla="*/ 464899 w 996129"/>
                <a:gd name="connsiteY1" fmla="*/ 1635 h 541144"/>
                <a:gd name="connsiteX2" fmla="*/ 996129 w 996129"/>
                <a:gd name="connsiteY2" fmla="*/ 254789 h 541144"/>
                <a:gd name="connsiteX3" fmla="*/ 498101 w 996129"/>
                <a:gd name="connsiteY3" fmla="*/ 541144 h 541144"/>
                <a:gd name="connsiteX4" fmla="*/ 73 w 996129"/>
                <a:gd name="connsiteY4" fmla="*/ 254789 h 541144"/>
                <a:gd name="connsiteX0" fmla="*/ 1086 w 997142"/>
                <a:gd name="connsiteY0" fmla="*/ 254789 h 541144"/>
                <a:gd name="connsiteX1" fmla="*/ 465912 w 997142"/>
                <a:gd name="connsiteY1" fmla="*/ 1635 h 541144"/>
                <a:gd name="connsiteX2" fmla="*/ 997142 w 997142"/>
                <a:gd name="connsiteY2" fmla="*/ 254789 h 541144"/>
                <a:gd name="connsiteX3" fmla="*/ 499114 w 997142"/>
                <a:gd name="connsiteY3" fmla="*/ 541144 h 541144"/>
                <a:gd name="connsiteX4" fmla="*/ 1086 w 997142"/>
                <a:gd name="connsiteY4" fmla="*/ 254789 h 541144"/>
                <a:gd name="connsiteX0" fmla="*/ 1086 w 997142"/>
                <a:gd name="connsiteY0" fmla="*/ 257500 h 543855"/>
                <a:gd name="connsiteX1" fmla="*/ 465912 w 997142"/>
                <a:gd name="connsiteY1" fmla="*/ 4346 h 543855"/>
                <a:gd name="connsiteX2" fmla="*/ 997142 w 997142"/>
                <a:gd name="connsiteY2" fmla="*/ 257500 h 543855"/>
                <a:gd name="connsiteX3" fmla="*/ 499114 w 997142"/>
                <a:gd name="connsiteY3" fmla="*/ 543855 h 543855"/>
                <a:gd name="connsiteX4" fmla="*/ 1086 w 997142"/>
                <a:gd name="connsiteY4" fmla="*/ 257500 h 543855"/>
                <a:gd name="connsiteX0" fmla="*/ 598 w 509665"/>
                <a:gd name="connsiteY0" fmla="*/ 253614 h 540418"/>
                <a:gd name="connsiteX1" fmla="*/ 465424 w 509665"/>
                <a:gd name="connsiteY1" fmla="*/ 460 h 540418"/>
                <a:gd name="connsiteX2" fmla="*/ 357660 w 509665"/>
                <a:gd name="connsiteY2" fmla="*/ 299460 h 540418"/>
                <a:gd name="connsiteX3" fmla="*/ 498626 w 509665"/>
                <a:gd name="connsiteY3" fmla="*/ 539969 h 540418"/>
                <a:gd name="connsiteX4" fmla="*/ 598 w 509665"/>
                <a:gd name="connsiteY4" fmla="*/ 253614 h 540418"/>
                <a:gd name="connsiteX0" fmla="*/ 604 w 513610"/>
                <a:gd name="connsiteY0" fmla="*/ 253415 h 539996"/>
                <a:gd name="connsiteX1" fmla="*/ 465430 w 513610"/>
                <a:gd name="connsiteY1" fmla="*/ 261 h 539996"/>
                <a:gd name="connsiteX2" fmla="*/ 393613 w 513610"/>
                <a:gd name="connsiteY2" fmla="*/ 287210 h 539996"/>
                <a:gd name="connsiteX3" fmla="*/ 498632 w 513610"/>
                <a:gd name="connsiteY3" fmla="*/ 539770 h 539996"/>
                <a:gd name="connsiteX4" fmla="*/ 604 w 513610"/>
                <a:gd name="connsiteY4" fmla="*/ 253415 h 539996"/>
                <a:gd name="connsiteX0" fmla="*/ 405 w 513412"/>
                <a:gd name="connsiteY0" fmla="*/ 346220 h 632801"/>
                <a:gd name="connsiteX1" fmla="*/ 413496 w 513412"/>
                <a:gd name="connsiteY1" fmla="*/ 94 h 632801"/>
                <a:gd name="connsiteX2" fmla="*/ 393414 w 513412"/>
                <a:gd name="connsiteY2" fmla="*/ 380015 h 632801"/>
                <a:gd name="connsiteX3" fmla="*/ 498433 w 513412"/>
                <a:gd name="connsiteY3" fmla="*/ 632575 h 632801"/>
                <a:gd name="connsiteX4" fmla="*/ 405 w 513412"/>
                <a:gd name="connsiteY4" fmla="*/ 346220 h 632801"/>
                <a:gd name="connsiteX0" fmla="*/ 466 w 513473"/>
                <a:gd name="connsiteY0" fmla="*/ 355008 h 641589"/>
                <a:gd name="connsiteX1" fmla="*/ 413557 w 513473"/>
                <a:gd name="connsiteY1" fmla="*/ 8882 h 641589"/>
                <a:gd name="connsiteX2" fmla="*/ 393475 w 513473"/>
                <a:gd name="connsiteY2" fmla="*/ 388803 h 641589"/>
                <a:gd name="connsiteX3" fmla="*/ 498494 w 513473"/>
                <a:gd name="connsiteY3" fmla="*/ 641363 h 641589"/>
                <a:gd name="connsiteX4" fmla="*/ 466 w 513473"/>
                <a:gd name="connsiteY4" fmla="*/ 355008 h 641589"/>
                <a:gd name="connsiteX0" fmla="*/ 268 w 513275"/>
                <a:gd name="connsiteY0" fmla="*/ 315940 h 602521"/>
                <a:gd name="connsiteX1" fmla="*/ 432619 w 513275"/>
                <a:gd name="connsiteY1" fmla="*/ 9806 h 602521"/>
                <a:gd name="connsiteX2" fmla="*/ 393277 w 513275"/>
                <a:gd name="connsiteY2" fmla="*/ 349735 h 602521"/>
                <a:gd name="connsiteX3" fmla="*/ 498296 w 513275"/>
                <a:gd name="connsiteY3" fmla="*/ 602295 h 602521"/>
                <a:gd name="connsiteX4" fmla="*/ 268 w 513275"/>
                <a:gd name="connsiteY4" fmla="*/ 315940 h 602521"/>
                <a:gd name="connsiteX0" fmla="*/ 185 w 513192"/>
                <a:gd name="connsiteY0" fmla="*/ 317327 h 603908"/>
                <a:gd name="connsiteX1" fmla="*/ 432536 w 513192"/>
                <a:gd name="connsiteY1" fmla="*/ 11193 h 603908"/>
                <a:gd name="connsiteX2" fmla="*/ 393194 w 513192"/>
                <a:gd name="connsiteY2" fmla="*/ 351122 h 603908"/>
                <a:gd name="connsiteX3" fmla="*/ 498213 w 513192"/>
                <a:gd name="connsiteY3" fmla="*/ 603682 h 603908"/>
                <a:gd name="connsiteX4" fmla="*/ 185 w 513192"/>
                <a:gd name="connsiteY4" fmla="*/ 317327 h 603908"/>
                <a:gd name="connsiteX0" fmla="*/ 9110 w 522117"/>
                <a:gd name="connsiteY0" fmla="*/ 324877 h 611458"/>
                <a:gd name="connsiteX1" fmla="*/ 203741 w 522117"/>
                <a:gd name="connsiteY1" fmla="*/ 73953 h 611458"/>
                <a:gd name="connsiteX2" fmla="*/ 441461 w 522117"/>
                <a:gd name="connsiteY2" fmla="*/ 18743 h 611458"/>
                <a:gd name="connsiteX3" fmla="*/ 402119 w 522117"/>
                <a:gd name="connsiteY3" fmla="*/ 358672 h 611458"/>
                <a:gd name="connsiteX4" fmla="*/ 507138 w 522117"/>
                <a:gd name="connsiteY4" fmla="*/ 611232 h 611458"/>
                <a:gd name="connsiteX5" fmla="*/ 9110 w 522117"/>
                <a:gd name="connsiteY5" fmla="*/ 324877 h 611458"/>
                <a:gd name="connsiteX0" fmla="*/ 7955 w 520962"/>
                <a:gd name="connsiteY0" fmla="*/ 324877 h 611458"/>
                <a:gd name="connsiteX1" fmla="*/ 202586 w 520962"/>
                <a:gd name="connsiteY1" fmla="*/ 73953 h 611458"/>
                <a:gd name="connsiteX2" fmla="*/ 440306 w 520962"/>
                <a:gd name="connsiteY2" fmla="*/ 18743 h 611458"/>
                <a:gd name="connsiteX3" fmla="*/ 400964 w 520962"/>
                <a:gd name="connsiteY3" fmla="*/ 358672 h 611458"/>
                <a:gd name="connsiteX4" fmla="*/ 505983 w 520962"/>
                <a:gd name="connsiteY4" fmla="*/ 611232 h 611458"/>
                <a:gd name="connsiteX5" fmla="*/ 7955 w 520962"/>
                <a:gd name="connsiteY5" fmla="*/ 324877 h 611458"/>
                <a:gd name="connsiteX0" fmla="*/ 7048 w 520055"/>
                <a:gd name="connsiteY0" fmla="*/ 324877 h 611458"/>
                <a:gd name="connsiteX1" fmla="*/ 201679 w 520055"/>
                <a:gd name="connsiteY1" fmla="*/ 73953 h 611458"/>
                <a:gd name="connsiteX2" fmla="*/ 439399 w 520055"/>
                <a:gd name="connsiteY2" fmla="*/ 18743 h 611458"/>
                <a:gd name="connsiteX3" fmla="*/ 400057 w 520055"/>
                <a:gd name="connsiteY3" fmla="*/ 358672 h 611458"/>
                <a:gd name="connsiteX4" fmla="*/ 505076 w 520055"/>
                <a:gd name="connsiteY4" fmla="*/ 611232 h 611458"/>
                <a:gd name="connsiteX5" fmla="*/ 7048 w 520055"/>
                <a:gd name="connsiteY5" fmla="*/ 324877 h 611458"/>
                <a:gd name="connsiteX0" fmla="*/ 16191 w 529198"/>
                <a:gd name="connsiteY0" fmla="*/ 324877 h 611458"/>
                <a:gd name="connsiteX1" fmla="*/ 129406 w 529198"/>
                <a:gd name="connsiteY1" fmla="*/ 136084 h 611458"/>
                <a:gd name="connsiteX2" fmla="*/ 210822 w 529198"/>
                <a:gd name="connsiteY2" fmla="*/ 73953 h 611458"/>
                <a:gd name="connsiteX3" fmla="*/ 448542 w 529198"/>
                <a:gd name="connsiteY3" fmla="*/ 18743 h 611458"/>
                <a:gd name="connsiteX4" fmla="*/ 409200 w 529198"/>
                <a:gd name="connsiteY4" fmla="*/ 358672 h 611458"/>
                <a:gd name="connsiteX5" fmla="*/ 514219 w 529198"/>
                <a:gd name="connsiteY5" fmla="*/ 611232 h 611458"/>
                <a:gd name="connsiteX6" fmla="*/ 16191 w 529198"/>
                <a:gd name="connsiteY6" fmla="*/ 324877 h 611458"/>
                <a:gd name="connsiteX0" fmla="*/ 16191 w 529198"/>
                <a:gd name="connsiteY0" fmla="*/ 324877 h 611458"/>
                <a:gd name="connsiteX1" fmla="*/ 129406 w 529198"/>
                <a:gd name="connsiteY1" fmla="*/ 136084 h 611458"/>
                <a:gd name="connsiteX2" fmla="*/ 210822 w 529198"/>
                <a:gd name="connsiteY2" fmla="*/ 73953 h 611458"/>
                <a:gd name="connsiteX3" fmla="*/ 448542 w 529198"/>
                <a:gd name="connsiteY3" fmla="*/ 18743 h 611458"/>
                <a:gd name="connsiteX4" fmla="*/ 409200 w 529198"/>
                <a:gd name="connsiteY4" fmla="*/ 358672 h 611458"/>
                <a:gd name="connsiteX5" fmla="*/ 514219 w 529198"/>
                <a:gd name="connsiteY5" fmla="*/ 611232 h 611458"/>
                <a:gd name="connsiteX6" fmla="*/ 16191 w 529198"/>
                <a:gd name="connsiteY6" fmla="*/ 324877 h 611458"/>
                <a:gd name="connsiteX0" fmla="*/ 21813 w 534820"/>
                <a:gd name="connsiteY0" fmla="*/ 324877 h 611458"/>
                <a:gd name="connsiteX1" fmla="*/ 101433 w 534820"/>
                <a:gd name="connsiteY1" fmla="*/ 124123 h 611458"/>
                <a:gd name="connsiteX2" fmla="*/ 216444 w 534820"/>
                <a:gd name="connsiteY2" fmla="*/ 73953 h 611458"/>
                <a:gd name="connsiteX3" fmla="*/ 454164 w 534820"/>
                <a:gd name="connsiteY3" fmla="*/ 18743 h 611458"/>
                <a:gd name="connsiteX4" fmla="*/ 414822 w 534820"/>
                <a:gd name="connsiteY4" fmla="*/ 358672 h 611458"/>
                <a:gd name="connsiteX5" fmla="*/ 519841 w 534820"/>
                <a:gd name="connsiteY5" fmla="*/ 611232 h 611458"/>
                <a:gd name="connsiteX6" fmla="*/ 21813 w 534820"/>
                <a:gd name="connsiteY6" fmla="*/ 324877 h 611458"/>
                <a:gd name="connsiteX0" fmla="*/ 12938 w 525945"/>
                <a:gd name="connsiteY0" fmla="*/ 324877 h 611458"/>
                <a:gd name="connsiteX1" fmla="*/ 92558 w 525945"/>
                <a:gd name="connsiteY1" fmla="*/ 124123 h 611458"/>
                <a:gd name="connsiteX2" fmla="*/ 207569 w 525945"/>
                <a:gd name="connsiteY2" fmla="*/ 73953 h 611458"/>
                <a:gd name="connsiteX3" fmla="*/ 445289 w 525945"/>
                <a:gd name="connsiteY3" fmla="*/ 18743 h 611458"/>
                <a:gd name="connsiteX4" fmla="*/ 405947 w 525945"/>
                <a:gd name="connsiteY4" fmla="*/ 358672 h 611458"/>
                <a:gd name="connsiteX5" fmla="*/ 510966 w 525945"/>
                <a:gd name="connsiteY5" fmla="*/ 611232 h 611458"/>
                <a:gd name="connsiteX6" fmla="*/ 12938 w 525945"/>
                <a:gd name="connsiteY6" fmla="*/ 324877 h 611458"/>
                <a:gd name="connsiteX0" fmla="*/ 19245 w 497088"/>
                <a:gd name="connsiteY0" fmla="*/ 324877 h 589558"/>
                <a:gd name="connsiteX1" fmla="*/ 98865 w 497088"/>
                <a:gd name="connsiteY1" fmla="*/ 124123 h 589558"/>
                <a:gd name="connsiteX2" fmla="*/ 213876 w 497088"/>
                <a:gd name="connsiteY2" fmla="*/ 73953 h 589558"/>
                <a:gd name="connsiteX3" fmla="*/ 451596 w 497088"/>
                <a:gd name="connsiteY3" fmla="*/ 18743 h 589558"/>
                <a:gd name="connsiteX4" fmla="*/ 412254 w 497088"/>
                <a:gd name="connsiteY4" fmla="*/ 358672 h 589558"/>
                <a:gd name="connsiteX5" fmla="*/ 478863 w 497088"/>
                <a:gd name="connsiteY5" fmla="*/ 589274 h 589558"/>
                <a:gd name="connsiteX6" fmla="*/ 19245 w 497088"/>
                <a:gd name="connsiteY6" fmla="*/ 324877 h 589558"/>
                <a:gd name="connsiteX0" fmla="*/ 16966 w 517693"/>
                <a:gd name="connsiteY0" fmla="*/ 366922 h 589283"/>
                <a:gd name="connsiteX1" fmla="*/ 118091 w 517693"/>
                <a:gd name="connsiteY1" fmla="*/ 124123 h 589283"/>
                <a:gd name="connsiteX2" fmla="*/ 233102 w 517693"/>
                <a:gd name="connsiteY2" fmla="*/ 73953 h 589283"/>
                <a:gd name="connsiteX3" fmla="*/ 470822 w 517693"/>
                <a:gd name="connsiteY3" fmla="*/ 18743 h 589283"/>
                <a:gd name="connsiteX4" fmla="*/ 431480 w 517693"/>
                <a:gd name="connsiteY4" fmla="*/ 358672 h 589283"/>
                <a:gd name="connsiteX5" fmla="*/ 498089 w 517693"/>
                <a:gd name="connsiteY5" fmla="*/ 589274 h 589283"/>
                <a:gd name="connsiteX6" fmla="*/ 16966 w 517693"/>
                <a:gd name="connsiteY6" fmla="*/ 366922 h 589283"/>
                <a:gd name="connsiteX0" fmla="*/ 31059 w 531787"/>
                <a:gd name="connsiteY0" fmla="*/ 366922 h 589287"/>
                <a:gd name="connsiteX1" fmla="*/ 132184 w 531787"/>
                <a:gd name="connsiteY1" fmla="*/ 124123 h 589287"/>
                <a:gd name="connsiteX2" fmla="*/ 247195 w 531787"/>
                <a:gd name="connsiteY2" fmla="*/ 73953 h 589287"/>
                <a:gd name="connsiteX3" fmla="*/ 484915 w 531787"/>
                <a:gd name="connsiteY3" fmla="*/ 18743 h 589287"/>
                <a:gd name="connsiteX4" fmla="*/ 445573 w 531787"/>
                <a:gd name="connsiteY4" fmla="*/ 358672 h 589287"/>
                <a:gd name="connsiteX5" fmla="*/ 512182 w 531787"/>
                <a:gd name="connsiteY5" fmla="*/ 589274 h 589287"/>
                <a:gd name="connsiteX6" fmla="*/ 31059 w 531787"/>
                <a:gd name="connsiteY6" fmla="*/ 366922 h 58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787" h="589287">
                  <a:moveTo>
                    <a:pt x="31059" y="366922"/>
                  </a:moveTo>
                  <a:cubicBezTo>
                    <a:pt x="-68331" y="243425"/>
                    <a:pt x="99746" y="165944"/>
                    <a:pt x="132184" y="124123"/>
                  </a:cubicBezTo>
                  <a:cubicBezTo>
                    <a:pt x="224755" y="178264"/>
                    <a:pt x="194006" y="93510"/>
                    <a:pt x="247195" y="73953"/>
                  </a:cubicBezTo>
                  <a:cubicBezTo>
                    <a:pt x="319253" y="22931"/>
                    <a:pt x="451852" y="-28710"/>
                    <a:pt x="484915" y="18743"/>
                  </a:cubicBezTo>
                  <a:cubicBezTo>
                    <a:pt x="517978" y="66196"/>
                    <a:pt x="395770" y="109221"/>
                    <a:pt x="445573" y="358672"/>
                  </a:cubicBezTo>
                  <a:cubicBezTo>
                    <a:pt x="445573" y="516821"/>
                    <a:pt x="581268" y="587899"/>
                    <a:pt x="512182" y="589274"/>
                  </a:cubicBezTo>
                  <a:cubicBezTo>
                    <a:pt x="443096" y="590649"/>
                    <a:pt x="130449" y="490419"/>
                    <a:pt x="31059" y="366922"/>
                  </a:cubicBezTo>
                  <a:close/>
                </a:path>
              </a:pathLst>
            </a:custGeom>
            <a:solidFill>
              <a:srgbClr val="764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 h="120650"/>
              <a:bevelB w="19050" h="8255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630834" y="1908329"/>
              <a:ext cx="551677" cy="392226"/>
            </a:xfrm>
            <a:custGeom>
              <a:avLst/>
              <a:gdLst>
                <a:gd name="connsiteX0" fmla="*/ 551485 w 551677"/>
                <a:gd name="connsiteY0" fmla="*/ 935 h 392226"/>
                <a:gd name="connsiteX1" fmla="*/ 433742 w 551677"/>
                <a:gd name="connsiteY1" fmla="*/ 26167 h 392226"/>
                <a:gd name="connsiteX2" fmla="*/ 181435 w 551677"/>
                <a:gd name="connsiteY2" fmla="*/ 59811 h 392226"/>
                <a:gd name="connsiteX3" fmla="*/ 4821 w 551677"/>
                <a:gd name="connsiteY3" fmla="*/ 387834 h 392226"/>
                <a:gd name="connsiteX4" fmla="*/ 374870 w 551677"/>
                <a:gd name="connsiteY4" fmla="*/ 236439 h 392226"/>
                <a:gd name="connsiteX5" fmla="*/ 458972 w 551677"/>
                <a:gd name="connsiteY5" fmla="*/ 59811 h 392226"/>
                <a:gd name="connsiteX6" fmla="*/ 551485 w 551677"/>
                <a:gd name="connsiteY6" fmla="*/ 935 h 39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677" h="392226">
                  <a:moveTo>
                    <a:pt x="551485" y="935"/>
                  </a:moveTo>
                  <a:cubicBezTo>
                    <a:pt x="547280" y="-4672"/>
                    <a:pt x="495417" y="16354"/>
                    <a:pt x="433742" y="26167"/>
                  </a:cubicBezTo>
                  <a:cubicBezTo>
                    <a:pt x="372067" y="35980"/>
                    <a:pt x="252922" y="-467"/>
                    <a:pt x="181435" y="59811"/>
                  </a:cubicBezTo>
                  <a:cubicBezTo>
                    <a:pt x="109948" y="120089"/>
                    <a:pt x="-27418" y="358396"/>
                    <a:pt x="4821" y="387834"/>
                  </a:cubicBezTo>
                  <a:cubicBezTo>
                    <a:pt x="37060" y="417272"/>
                    <a:pt x="299178" y="291109"/>
                    <a:pt x="374870" y="236439"/>
                  </a:cubicBezTo>
                  <a:cubicBezTo>
                    <a:pt x="450562" y="181769"/>
                    <a:pt x="428135" y="99062"/>
                    <a:pt x="458972" y="59811"/>
                  </a:cubicBezTo>
                  <a:cubicBezTo>
                    <a:pt x="489809" y="20560"/>
                    <a:pt x="555690" y="6542"/>
                    <a:pt x="551485" y="935"/>
                  </a:cubicBezTo>
                  <a:close/>
                </a:path>
              </a:pathLst>
            </a:custGeom>
            <a:solidFill>
              <a:srgbClr val="BDDA7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" h="120650"/>
              <a:bevelB w="19050" h="8255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dk1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rot="5400000" flipH="1">
              <a:off x="6714630" y="1972867"/>
              <a:ext cx="551677" cy="392226"/>
            </a:xfrm>
            <a:custGeom>
              <a:avLst/>
              <a:gdLst>
                <a:gd name="connsiteX0" fmla="*/ 551485 w 551677"/>
                <a:gd name="connsiteY0" fmla="*/ 935 h 392226"/>
                <a:gd name="connsiteX1" fmla="*/ 433742 w 551677"/>
                <a:gd name="connsiteY1" fmla="*/ 26167 h 392226"/>
                <a:gd name="connsiteX2" fmla="*/ 181435 w 551677"/>
                <a:gd name="connsiteY2" fmla="*/ 59811 h 392226"/>
                <a:gd name="connsiteX3" fmla="*/ 4821 w 551677"/>
                <a:gd name="connsiteY3" fmla="*/ 387834 h 392226"/>
                <a:gd name="connsiteX4" fmla="*/ 374870 w 551677"/>
                <a:gd name="connsiteY4" fmla="*/ 236439 h 392226"/>
                <a:gd name="connsiteX5" fmla="*/ 458972 w 551677"/>
                <a:gd name="connsiteY5" fmla="*/ 59811 h 392226"/>
                <a:gd name="connsiteX6" fmla="*/ 551485 w 551677"/>
                <a:gd name="connsiteY6" fmla="*/ 935 h 39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677" h="392226">
                  <a:moveTo>
                    <a:pt x="551485" y="935"/>
                  </a:moveTo>
                  <a:cubicBezTo>
                    <a:pt x="547280" y="-4672"/>
                    <a:pt x="495417" y="16354"/>
                    <a:pt x="433742" y="26167"/>
                  </a:cubicBezTo>
                  <a:cubicBezTo>
                    <a:pt x="372067" y="35980"/>
                    <a:pt x="252922" y="-467"/>
                    <a:pt x="181435" y="59811"/>
                  </a:cubicBezTo>
                  <a:cubicBezTo>
                    <a:pt x="109948" y="120089"/>
                    <a:pt x="-27418" y="358396"/>
                    <a:pt x="4821" y="387834"/>
                  </a:cubicBezTo>
                  <a:cubicBezTo>
                    <a:pt x="37060" y="417272"/>
                    <a:pt x="299178" y="291109"/>
                    <a:pt x="374870" y="236439"/>
                  </a:cubicBezTo>
                  <a:cubicBezTo>
                    <a:pt x="450562" y="181769"/>
                    <a:pt x="428135" y="99062"/>
                    <a:pt x="458972" y="59811"/>
                  </a:cubicBezTo>
                  <a:cubicBezTo>
                    <a:pt x="489809" y="20560"/>
                    <a:pt x="555690" y="6542"/>
                    <a:pt x="551485" y="935"/>
                  </a:cubicBezTo>
                  <a:close/>
                </a:path>
              </a:pathLst>
            </a:custGeom>
            <a:solidFill>
              <a:srgbClr val="BDDA7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" h="120650"/>
              <a:bevelB w="19050" h="8255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dk1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45941" t="40900" r="28733" b="27774"/>
          <a:stretch/>
        </p:blipFill>
        <p:spPr>
          <a:xfrm>
            <a:off x="2545556" y="5511055"/>
            <a:ext cx="957062" cy="8878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32457" t="30915" r="25874" b="20794"/>
          <a:stretch/>
        </p:blipFill>
        <p:spPr>
          <a:xfrm>
            <a:off x="4249659" y="5498151"/>
            <a:ext cx="1029436" cy="894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4990">
            <a:off x="5964880" y="5352857"/>
            <a:ext cx="1132018" cy="10980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681" y="4409705"/>
            <a:ext cx="1416795" cy="7028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479460" y="4109733"/>
            <a:ext cx="858883" cy="1146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7" b="96907" l="1667" r="980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4942" y="4338613"/>
            <a:ext cx="939299" cy="86773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2382967" y="3359604"/>
            <a:ext cx="1295077" cy="401686"/>
            <a:chOff x="479541" y="3295160"/>
            <a:chExt cx="3413386" cy="672314"/>
          </a:xfrm>
        </p:grpSpPr>
        <p:sp>
          <p:nvSpPr>
            <p:cNvPr id="36" name="Can 35"/>
            <p:cNvSpPr/>
            <p:nvPr/>
          </p:nvSpPr>
          <p:spPr>
            <a:xfrm>
              <a:off x="514629" y="3392337"/>
              <a:ext cx="3361698" cy="566837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rgbClr val="FFF3B9"/>
                </a:gs>
                <a:gs pos="35000">
                  <a:srgbClr val="FFF3B9"/>
                </a:gs>
                <a:gs pos="100000">
                  <a:srgbClr val="FFFFE9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095661" y="3461163"/>
              <a:ext cx="97307" cy="45719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272961" y="3455863"/>
              <a:ext cx="97307" cy="45719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450261" y="3516963"/>
              <a:ext cx="97307" cy="45719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607961" y="3458863"/>
              <a:ext cx="97307" cy="45719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1873561" y="34920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1984461" y="34618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2100661" y="34867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2194961" y="34648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2291561" y="34867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2394161" y="34731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2482461" y="35282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2560161" y="34980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2518661" y="34731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2604661" y="34512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543561" y="35976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2621261" y="35674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2579761" y="35176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2682361" y="35372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651461" y="34648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2729161" y="34346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2687661" y="34097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2773661" y="33878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2045561" y="33984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256061" y="34014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352661" y="34233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455261" y="3409763"/>
              <a:ext cx="67525" cy="31726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795561" y="35259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754061" y="35010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2840061" y="34791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745761" y="36089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856661" y="35953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815161" y="35455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884561" y="35651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886861" y="34927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939661" y="34874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923061" y="34376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2917761" y="3432363"/>
              <a:ext cx="48063" cy="22582"/>
            </a:xfrm>
            <a:prstGeom prst="ellipse">
              <a:avLst/>
            </a:prstGeom>
            <a:gradFill>
              <a:gsLst>
                <a:gs pos="0">
                  <a:srgbClr val="FFD409"/>
                </a:gs>
                <a:gs pos="35000">
                  <a:srgbClr val="FFE40D"/>
                </a:gs>
                <a:gs pos="100000">
                  <a:srgbClr val="FFF663"/>
                </a:gs>
              </a:gsLst>
            </a:gradFill>
            <a:ln>
              <a:solidFill>
                <a:srgbClr val="FFE38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an 73"/>
            <p:cNvSpPr>
              <a:spLocks/>
            </p:cNvSpPr>
            <p:nvPr/>
          </p:nvSpPr>
          <p:spPr>
            <a:xfrm>
              <a:off x="479541" y="3295160"/>
              <a:ext cx="3413386" cy="672314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dk1">
                    <a:tint val="50000"/>
                    <a:satMod val="300000"/>
                    <a:alpha val="6000"/>
                  </a:schemeClr>
                </a:gs>
                <a:gs pos="35000">
                  <a:schemeClr val="dk1">
                    <a:tint val="37000"/>
                    <a:satMod val="300000"/>
                    <a:alpha val="6000"/>
                  </a:schemeClr>
                </a:gs>
                <a:gs pos="100000">
                  <a:schemeClr val="dk1">
                    <a:tint val="15000"/>
                    <a:satMod val="350000"/>
                    <a:alpha val="6000"/>
                  </a:schemeClr>
                </a:gs>
              </a:gsLst>
              <a:lin ang="16200000" scaled="1"/>
              <a:tileRect/>
            </a:gra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6" name="Picture 75" descr="Hyphopodia.jpe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5" r="14055"/>
          <a:stretch/>
        </p:blipFill>
        <p:spPr>
          <a:xfrm>
            <a:off x="4126890" y="3031774"/>
            <a:ext cx="1208961" cy="902905"/>
          </a:xfrm>
          <a:prstGeom prst="rect">
            <a:avLst/>
          </a:prstGeom>
        </p:spPr>
      </p:pic>
      <p:pic>
        <p:nvPicPr>
          <p:cNvPr id="77" name="Picture 76" descr="IMG_1445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18175" r="30400" b="3700"/>
          <a:stretch/>
        </p:blipFill>
        <p:spPr>
          <a:xfrm rot="5400000">
            <a:off x="3315051" y="1775875"/>
            <a:ext cx="939400" cy="8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5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7" b="97741" l="2518" r="94365"/>
                    </a14:imgEffect>
                  </a14:imgLayer>
                </a14:imgProps>
              </a:ext>
            </a:extLst>
          </a:blip>
          <a:srcRect b="24870"/>
          <a:stretch/>
        </p:blipFill>
        <p:spPr>
          <a:xfrm>
            <a:off x="1850246" y="2217785"/>
            <a:ext cx="4827461" cy="4235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it and run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6" b="95686" l="1810" r="100000">
                        <a14:foregroundMark x1="96476" y1="43584" x2="70762" y2="60509"/>
                        <a14:foregroundMark x1="21429" y1="57965" x2="3429" y2="44469"/>
                        <a14:foregroundMark x1="3143" y1="43252" x2="49333" y2="15597"/>
                        <a14:foregroundMark x1="50095" y1="15487" x2="96762" y2="42478"/>
                        <a14:foregroundMark x1="89714" y1="82633" x2="89714" y2="57743"/>
                        <a14:foregroundMark x1="85333" y1="81969" x2="84762" y2="70796"/>
                        <a14:foregroundMark x1="77238" y1="73562" x2="49333" y2="92367"/>
                        <a14:foregroundMark x1="17048" y1="69469" x2="48667" y2="92588"/>
                        <a14:foregroundMark x1="16571" y1="70354" x2="48000" y2="93252"/>
                        <a14:foregroundMark x1="49143" y1="93473" x2="72190" y2="77987"/>
                        <a14:foregroundMark x1="16952" y1="67920" x2="16476" y2="58518"/>
                        <a14:foregroundMark x1="49333" y1="14491" x2="3810" y2="41482"/>
                        <a14:backgroundMark x1="96000" y1="39270" x2="98381" y2="41482"/>
                        <a14:backgroundMark x1="94190" y1="52323" x2="94476" y2="81969"/>
                        <a14:backgroundMark x1="82000" y1="74889" x2="45429" y2="98119"/>
                        <a14:backgroundMark x1="3905" y1="39159" x2="95" y2="41925"/>
                        <a14:backgroundMark x1="2476" y1="47345" x2="11810" y2="569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056" y="777345"/>
            <a:ext cx="4108583" cy="353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0" y="1600200"/>
            <a:ext cx="7681920" cy="4800600"/>
          </a:xfrm>
        </p:spPr>
        <p:txBody>
          <a:bodyPr/>
          <a:lstStyle/>
          <a:p>
            <a:r>
              <a:rPr lang="en-US" dirty="0" smtClean="0"/>
              <a:t>What is being taught in intro/general Plant Pathology courses?</a:t>
            </a:r>
          </a:p>
          <a:p>
            <a:pPr lvl="1"/>
            <a:r>
              <a:rPr lang="en-US" dirty="0" smtClean="0"/>
              <a:t>Variability in concepts &amp; skills?</a:t>
            </a:r>
          </a:p>
          <a:p>
            <a:pPr lvl="1"/>
            <a:r>
              <a:rPr lang="en-US" dirty="0" smtClean="0"/>
              <a:t>Variability in perspective &amp; emphasis?</a:t>
            </a:r>
          </a:p>
          <a:p>
            <a:pPr lvl="1"/>
            <a:r>
              <a:rPr lang="en-US" dirty="0" smtClean="0"/>
              <a:t>Laboratory skills?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046" t="25109" r="3918"/>
          <a:stretch/>
        </p:blipFill>
        <p:spPr>
          <a:xfrm>
            <a:off x="1650348" y="3583024"/>
            <a:ext cx="4665719" cy="304569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768589" y="5425001"/>
            <a:ext cx="933533" cy="92519"/>
          </a:xfrm>
          <a:prstGeom prst="straightConnector1">
            <a:avLst/>
          </a:prstGeom>
          <a:ln>
            <a:solidFill>
              <a:srgbClr val="BB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702122" y="5307249"/>
            <a:ext cx="1791374" cy="277558"/>
          </a:xfrm>
          <a:prstGeom prst="rect">
            <a:avLst/>
          </a:prstGeom>
          <a:solidFill>
            <a:srgbClr val="FFFFFF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74D81"/>
                </a:solidFill>
              </a:rPr>
              <a:t>Plant Pathology</a:t>
            </a:r>
            <a:endParaRPr lang="en-US" dirty="0">
              <a:solidFill>
                <a:srgbClr val="374D8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65221" y="4962404"/>
            <a:ext cx="327999" cy="724338"/>
          </a:xfrm>
          <a:prstGeom prst="straightConnector1">
            <a:avLst/>
          </a:prstGeom>
          <a:ln>
            <a:solidFill>
              <a:srgbClr val="BB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1270" y="5686742"/>
            <a:ext cx="2345433" cy="277558"/>
          </a:xfrm>
          <a:prstGeom prst="rect">
            <a:avLst/>
          </a:prstGeom>
          <a:solidFill>
            <a:srgbClr val="FFFFFF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74D81"/>
                </a:solidFill>
              </a:rPr>
              <a:t>Environmental Studies</a:t>
            </a:r>
            <a:endParaRPr lang="en-US" dirty="0">
              <a:solidFill>
                <a:srgbClr val="374D8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096587" y="4168583"/>
            <a:ext cx="934549" cy="159806"/>
          </a:xfrm>
          <a:prstGeom prst="straightConnector1">
            <a:avLst/>
          </a:prstGeom>
          <a:ln>
            <a:solidFill>
              <a:srgbClr val="BB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31136" y="4050831"/>
            <a:ext cx="1083901" cy="277558"/>
          </a:xfrm>
          <a:prstGeom prst="rect">
            <a:avLst/>
          </a:prstGeom>
          <a:solidFill>
            <a:srgbClr val="FFFFFF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74D81"/>
                </a:solidFill>
              </a:rPr>
              <a:t>Biology</a:t>
            </a:r>
            <a:endParaRPr lang="en-US" dirty="0">
              <a:solidFill>
                <a:srgbClr val="374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1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0" y="1600200"/>
            <a:ext cx="7681920" cy="4800600"/>
          </a:xfrm>
        </p:spPr>
        <p:txBody>
          <a:bodyPr/>
          <a:lstStyle/>
          <a:p>
            <a:r>
              <a:rPr lang="en-US" dirty="0" smtClean="0"/>
              <a:t>How is content being delivered?</a:t>
            </a:r>
          </a:p>
          <a:p>
            <a:pPr lvl="1"/>
            <a:r>
              <a:rPr lang="en-US" dirty="0" smtClean="0"/>
              <a:t>In-person vs. Online?</a:t>
            </a:r>
          </a:p>
          <a:p>
            <a:pPr lvl="1"/>
            <a:r>
              <a:rPr lang="en-US" dirty="0" smtClean="0"/>
              <a:t>Techniques &amp; Pedagogy?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7111" l="122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1821" y="2884923"/>
            <a:ext cx="4612740" cy="4612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64" y="3589066"/>
            <a:ext cx="3035477" cy="182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9" y="3389575"/>
            <a:ext cx="2638823" cy="327260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640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0" y="1600200"/>
            <a:ext cx="7681920" cy="4800600"/>
          </a:xfrm>
        </p:spPr>
        <p:txBody>
          <a:bodyPr/>
          <a:lstStyle/>
          <a:p>
            <a:r>
              <a:rPr lang="en-US" dirty="0" smtClean="0"/>
              <a:t>What do employers expect from a single PLP course?</a:t>
            </a:r>
          </a:p>
          <a:p>
            <a:pPr lvl="1"/>
            <a:r>
              <a:rPr lang="en-US" dirty="0" smtClean="0"/>
              <a:t>How do employer expectations compare with educator emphasis?</a:t>
            </a:r>
          </a:p>
          <a:p>
            <a:pPr lvl="1"/>
            <a:r>
              <a:rPr lang="en-US" dirty="0" smtClean="0"/>
              <a:t>Are we missing key course or curriculum components?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22" y="3129848"/>
            <a:ext cx="5012485" cy="3343288"/>
          </a:xfrm>
          <a:prstGeom prst="rect">
            <a:avLst/>
          </a:prstGeom>
          <a:ln>
            <a:solidFill>
              <a:srgbClr val="1B1E3E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910292" y="6409211"/>
            <a:ext cx="851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flazingo.com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1640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257196" y="5594224"/>
            <a:ext cx="18502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06950" y="3170892"/>
            <a:ext cx="18502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Educator Survey</a:t>
            </a:r>
          </a:p>
          <a:p>
            <a:pPr lvl="1"/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Course Profile</a:t>
            </a:r>
          </a:p>
          <a:p>
            <a:pPr lvl="1"/>
            <a:r>
              <a:rPr lang="en-US" dirty="0" smtClean="0"/>
              <a:t>Content knowledge &amp; Skills</a:t>
            </a:r>
          </a:p>
          <a:p>
            <a:pPr lvl="1"/>
            <a:r>
              <a:rPr lang="en-US" dirty="0" smtClean="0"/>
              <a:t>Techniques</a:t>
            </a:r>
          </a:p>
          <a:p>
            <a:endParaRPr lang="en-US" dirty="0"/>
          </a:p>
          <a:p>
            <a:r>
              <a:rPr lang="en-US" dirty="0" smtClean="0"/>
              <a:t>Employer Survey</a:t>
            </a:r>
          </a:p>
          <a:p>
            <a:pPr lvl="1"/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Expectations</a:t>
            </a:r>
          </a:p>
          <a:p>
            <a:pPr lvl="1"/>
            <a:r>
              <a:rPr lang="en-US" dirty="0" smtClean="0"/>
              <a:t>Wishes</a:t>
            </a:r>
          </a:p>
          <a:p>
            <a:pPr lvl="1"/>
            <a:r>
              <a:rPr lang="en-US" dirty="0" smtClean="0"/>
              <a:t>Complaints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4806" b="23082"/>
          <a:stretch/>
        </p:blipFill>
        <p:spPr>
          <a:xfrm>
            <a:off x="4320482" y="1299886"/>
            <a:ext cx="1936714" cy="2266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806" b="23082"/>
          <a:stretch/>
        </p:blipFill>
        <p:spPr>
          <a:xfrm flipH="1">
            <a:off x="6257196" y="3711494"/>
            <a:ext cx="1936714" cy="226631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257196" y="1219574"/>
            <a:ext cx="0" cy="4758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7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64402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Educator Survey</a:t>
            </a:r>
          </a:p>
          <a:p>
            <a:pPr lvl="1"/>
            <a:r>
              <a:rPr lang="en-US" dirty="0"/>
              <a:t>Targeted Instructor List</a:t>
            </a:r>
          </a:p>
          <a:p>
            <a:pPr lvl="1"/>
            <a:r>
              <a:rPr lang="en-US" dirty="0"/>
              <a:t>APS </a:t>
            </a:r>
            <a:r>
              <a:rPr lang="en-US" dirty="0" smtClean="0"/>
              <a:t>Teaching</a:t>
            </a:r>
          </a:p>
          <a:p>
            <a:pPr lvl="1"/>
            <a:r>
              <a:rPr lang="en-US" dirty="0" smtClean="0"/>
              <a:t>NACTA</a:t>
            </a:r>
          </a:p>
          <a:p>
            <a:pPr lvl="1"/>
            <a:r>
              <a:rPr lang="en-US" dirty="0" smtClean="0"/>
              <a:t>NABT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Employer Survey</a:t>
            </a:r>
          </a:p>
          <a:p>
            <a:pPr lvl="1"/>
            <a:r>
              <a:rPr lang="en-US" dirty="0" smtClean="0"/>
              <a:t>APS General List (US Members)</a:t>
            </a:r>
          </a:p>
          <a:p>
            <a:pPr lvl="1"/>
            <a:r>
              <a:rPr lang="en-US" dirty="0" err="1" smtClean="0"/>
              <a:t>AmericanHort</a:t>
            </a:r>
            <a:endParaRPr lang="en-US" dirty="0" smtClean="0"/>
          </a:p>
          <a:p>
            <a:pPr lvl="1"/>
            <a:r>
              <a:rPr lang="en-US" dirty="0" smtClean="0"/>
              <a:t>Botanical Society of America</a:t>
            </a:r>
          </a:p>
          <a:p>
            <a:pPr lvl="1"/>
            <a:r>
              <a:rPr lang="en-US" dirty="0" smtClean="0"/>
              <a:t>National Association of Plant Breeders</a:t>
            </a:r>
          </a:p>
          <a:p>
            <a:pPr lvl="1"/>
            <a:r>
              <a:rPr lang="en-US" dirty="0" smtClean="0"/>
              <a:t>Plant Management Network</a:t>
            </a:r>
          </a:p>
          <a:p>
            <a:pPr lvl="1"/>
            <a:r>
              <a:rPr lang="en-US" dirty="0" smtClean="0"/>
              <a:t>IR-4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954" y="486171"/>
            <a:ext cx="991246" cy="80282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757" y="1339464"/>
            <a:ext cx="2013439" cy="66056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990" y="2050490"/>
            <a:ext cx="1660206" cy="79179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98" y="2892747"/>
            <a:ext cx="2316207" cy="53658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097" y="3479801"/>
            <a:ext cx="1374259" cy="99862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113" y="4534420"/>
            <a:ext cx="1483592" cy="789544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33686"/>
          <a:stretch/>
        </p:blipFill>
        <p:spPr>
          <a:xfrm>
            <a:off x="5657907" y="5374430"/>
            <a:ext cx="2421798" cy="4613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4481" y="5886206"/>
            <a:ext cx="1175875" cy="66980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19973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18602</TotalTime>
  <Words>622</Words>
  <Application>Microsoft Macintosh PowerPoint</Application>
  <PresentationFormat>On-screen Show (4:3)</PresentationFormat>
  <Paragraphs>229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Adjacency</vt:lpstr>
      <vt:lpstr>Identifying Critical Plant Science Skills:  An Industry Survey Approach</vt:lpstr>
      <vt:lpstr>History &amp; Acknowledgements</vt:lpstr>
      <vt:lpstr>Plant Pathology</vt:lpstr>
      <vt:lpstr>Take it and run…</vt:lpstr>
      <vt:lpstr>Questions:</vt:lpstr>
      <vt:lpstr>Questions:</vt:lpstr>
      <vt:lpstr>Questions:</vt:lpstr>
      <vt:lpstr>Surveys</vt:lpstr>
      <vt:lpstr>Survey Distributions</vt:lpstr>
      <vt:lpstr>Educator Survey Highlights</vt:lpstr>
      <vt:lpstr>Educator Survey Highlights</vt:lpstr>
      <vt:lpstr>Educator Survey Highlights</vt:lpstr>
      <vt:lpstr>Employer Survey Highlights</vt:lpstr>
      <vt:lpstr>Employer Survey Highlights</vt:lpstr>
      <vt:lpstr>Concurrence &amp; Conflict</vt:lpstr>
      <vt:lpstr>Critical Skills</vt:lpstr>
      <vt:lpstr>Employers’ Laments</vt:lpstr>
      <vt:lpstr>Conclusions: Courses &amp; Curriculum</vt:lpstr>
    </vt:vector>
  </TitlesOfParts>
  <Company>UF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Brantlee Richter</dc:creator>
  <cp:lastModifiedBy>Brantlee Richter</cp:lastModifiedBy>
  <cp:revision>76</cp:revision>
  <dcterms:created xsi:type="dcterms:W3CDTF">2017-05-31T18:36:27Z</dcterms:created>
  <dcterms:modified xsi:type="dcterms:W3CDTF">2017-06-13T16:38:55Z</dcterms:modified>
</cp:coreProperties>
</file>